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90"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B529-7591-4AE3-ACB0-EB0351509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29FDED-E9D1-4F28-B897-F5D1864DBA17}"/>
              </a:ext>
            </a:extLst>
          </p:cNvPr>
          <p:cNvSpPr>
            <a:spLocks noGrp="1"/>
          </p:cNvSpPr>
          <p:nvPr>
            <p:ph type="dt" sz="half" idx="10"/>
          </p:nvPr>
        </p:nvSpPr>
        <p:spPr/>
        <p:txBody>
          <a:bodyPr/>
          <a:lstStyle/>
          <a:p>
            <a:fld id="{3747A928-AAFB-4966-BE3F-A03208613F04}" type="datetimeFigureOut">
              <a:rPr lang="en-US" smtClean="0"/>
              <a:t>10/24/2022</a:t>
            </a:fld>
            <a:endParaRPr lang="en-US"/>
          </a:p>
        </p:txBody>
      </p:sp>
      <p:sp>
        <p:nvSpPr>
          <p:cNvPr id="4" name="Footer Placeholder 3">
            <a:extLst>
              <a:ext uri="{FF2B5EF4-FFF2-40B4-BE49-F238E27FC236}">
                <a16:creationId xmlns:a16="http://schemas.microsoft.com/office/drawing/2014/main" id="{4187429A-0A6D-40A9-9987-3C3CA54A3C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C195D3-55BA-4441-8C4B-35A3C293A39E}"/>
              </a:ext>
            </a:extLst>
          </p:cNvPr>
          <p:cNvSpPr>
            <a:spLocks noGrp="1"/>
          </p:cNvSpPr>
          <p:nvPr>
            <p:ph type="sldNum" sz="quarter" idx="12"/>
          </p:nvPr>
        </p:nvSpPr>
        <p:spPr/>
        <p:txBody>
          <a:bodyPr/>
          <a:lstStyle/>
          <a:p>
            <a:fld id="{89F8B9D1-F12E-4679-B2F7-2577EDCDA5A3}" type="slidenum">
              <a:rPr lang="en-US" smtClean="0"/>
              <a:t>‹#›</a:t>
            </a:fld>
            <a:endParaRPr lang="en-US"/>
          </a:p>
        </p:txBody>
      </p:sp>
    </p:spTree>
    <p:extLst>
      <p:ext uri="{BB962C8B-B14F-4D97-AF65-F5344CB8AC3E}">
        <p14:creationId xmlns:p14="http://schemas.microsoft.com/office/powerpoint/2010/main" val="32392628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579ED-4F47-4E8E-A785-DB5133094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92B871-A22D-437A-AE5E-C0EC2D959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F210C-A177-4D57-999D-45D5E6AD88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7A928-AAFB-4966-BE3F-A03208613F04}" type="datetimeFigureOut">
              <a:rPr lang="en-US" smtClean="0"/>
              <a:t>10/24/2022</a:t>
            </a:fld>
            <a:endParaRPr lang="en-US"/>
          </a:p>
        </p:txBody>
      </p:sp>
      <p:sp>
        <p:nvSpPr>
          <p:cNvPr id="5" name="Footer Placeholder 4">
            <a:extLst>
              <a:ext uri="{FF2B5EF4-FFF2-40B4-BE49-F238E27FC236}">
                <a16:creationId xmlns:a16="http://schemas.microsoft.com/office/drawing/2014/main" id="{B0A857E7-CE9F-435C-B4DB-4A8698C7B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018E08-F043-4AAA-A97D-DE0E6CBA8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8B9D1-F12E-4679-B2F7-2577EDCDA5A3}" type="slidenum">
              <a:rPr lang="en-US" smtClean="0"/>
              <a:t>‹#›</a:t>
            </a:fld>
            <a:endParaRPr lang="en-US"/>
          </a:p>
        </p:txBody>
      </p:sp>
    </p:spTree>
    <p:extLst>
      <p:ext uri="{BB962C8B-B14F-4D97-AF65-F5344CB8AC3E}">
        <p14:creationId xmlns:p14="http://schemas.microsoft.com/office/powerpoint/2010/main" val="239970630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8CFB83-7065-449E-913A-7F5903FAAB3E}"/>
              </a:ext>
            </a:extLst>
          </p:cNvPr>
          <p:cNvSpPr>
            <a:spLocks noGrp="1"/>
          </p:cNvSpPr>
          <p:nvPr>
            <p:ph type="title"/>
          </p:nvPr>
        </p:nvSpPr>
        <p:spPr/>
        <p:txBody>
          <a:bodyPr/>
          <a:lstStyle/>
          <a:p>
            <a:r>
              <a:rPr lang="en-US" sz="2800">
                <a:solidFill>
                  <a:schemeClr val="bg1"/>
                </a:solidFill>
                <a:latin typeface="Georgia Pro Semibold" panose="02040702050405020303" pitchFamily="18" charset="0"/>
              </a:rPr>
              <a:t>The AEF and Consolidation of Gains Operations During the Meuse-Argonne Offensive, 1918</a:t>
            </a:r>
            <a:endParaRPr lang="en-US" sz="2800" dirty="0">
              <a:solidFill>
                <a:schemeClr val="bg1"/>
              </a:solidFill>
              <a:latin typeface="Georgia Pro Semibold" panose="02040702050405020303" pitchFamily="18" charset="0"/>
            </a:endParaRPr>
          </a:p>
        </p:txBody>
      </p:sp>
      <p:pic>
        <p:nvPicPr>
          <p:cNvPr id="3" name="Picture 2">
            <a:extLst>
              <a:ext uri="{FF2B5EF4-FFF2-40B4-BE49-F238E27FC236}">
                <a16:creationId xmlns:a16="http://schemas.microsoft.com/office/drawing/2014/main" id="{92BA9B48-7562-4968-909E-CA85D922D94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246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E48577-583A-4F15-B455-0F38DEBA002E}"/>
              </a:ext>
            </a:extLst>
          </p:cNvPr>
          <p:cNvSpPr>
            <a:spLocks noGrp="1"/>
          </p:cNvSpPr>
          <p:nvPr>
            <p:ph type="title"/>
          </p:nvPr>
        </p:nvSpPr>
        <p:spPr>
          <a:xfrm>
            <a:off x="749147" y="1360481"/>
            <a:ext cx="4922991" cy="479336"/>
          </a:xfrm>
        </p:spPr>
        <p:txBody>
          <a:bodyPr vert="horz" lIns="91440" tIns="45720" rIns="91440" bIns="45720" rtlCol="0" anchor="b">
            <a:noAutofit/>
          </a:bodyPr>
          <a:lstStyle/>
          <a:p>
            <a:pPr algn="ctr"/>
            <a:r>
              <a:rPr lang="en-US" sz="2800" dirty="0">
                <a:solidFill>
                  <a:schemeClr val="bg1"/>
                </a:solidFill>
                <a:latin typeface="Georgia Pro Semibold" panose="02040702050405020303" pitchFamily="18" charset="0"/>
              </a:rPr>
              <a:t>Transportation Operations</a:t>
            </a:r>
          </a:p>
        </p:txBody>
      </p:sp>
      <p:pic>
        <p:nvPicPr>
          <p:cNvPr id="7170" name="Picture 2" descr="Meuse–Argonne offensive - Wikipedia">
            <a:extLst>
              <a:ext uri="{FF2B5EF4-FFF2-40B4-BE49-F238E27FC236}">
                <a16:creationId xmlns:a16="http://schemas.microsoft.com/office/drawing/2014/main" id="{3C8B7344-CD7E-43F0-BE98-ECD86744960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955" r="7624" b="-2"/>
          <a:stretch/>
        </p:blipFill>
        <p:spPr bwMode="auto">
          <a:xfrm>
            <a:off x="580073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BBF4E9-949F-4A0A-9AC4-370D2C216704}"/>
              </a:ext>
            </a:extLst>
          </p:cNvPr>
          <p:cNvSpPr txBox="1"/>
          <p:nvPr/>
        </p:nvSpPr>
        <p:spPr>
          <a:xfrm>
            <a:off x="908454" y="2170322"/>
            <a:ext cx="460534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Georgia Pro Semibold" panose="02040702050405020303" pitchFamily="18" charset="0"/>
              </a:rPr>
              <a:t>Three main pre-war roads replaced with artificial obstacles, artillery and mine craters, and contact mines</a:t>
            </a:r>
          </a:p>
          <a:p>
            <a:pPr marL="285750" indent="-285750">
              <a:buFont typeface="Arial" panose="020B0604020202020204" pitchFamily="34" charset="0"/>
              <a:buChar char="•"/>
            </a:pPr>
            <a:endParaRPr lang="en-US" sz="2400" dirty="0">
              <a:solidFill>
                <a:schemeClr val="bg1"/>
              </a:solidFill>
              <a:latin typeface="Georgia Pro Semibold" panose="02040702050405020303" pitchFamily="18" charset="0"/>
            </a:endParaRPr>
          </a:p>
          <a:p>
            <a:pPr marL="285750" indent="-285750">
              <a:buFont typeface="Arial" panose="020B0604020202020204" pitchFamily="34" charset="0"/>
              <a:buChar char="•"/>
            </a:pPr>
            <a:r>
              <a:rPr lang="en-US" sz="2400" dirty="0">
                <a:solidFill>
                  <a:schemeClr val="bg1"/>
                </a:solidFill>
                <a:latin typeface="Georgia Pro Semibold" panose="02040702050405020303" pitchFamily="18" charset="0"/>
              </a:rPr>
              <a:t>Army Engineers are tasked with restoring transportation and communication lines</a:t>
            </a:r>
          </a:p>
        </p:txBody>
      </p:sp>
    </p:spTree>
    <p:extLst>
      <p:ext uri="{BB962C8B-B14F-4D97-AF65-F5344CB8AC3E}">
        <p14:creationId xmlns:p14="http://schemas.microsoft.com/office/powerpoint/2010/main" val="172496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9C05-0835-49D1-9C53-A168D8123832}"/>
              </a:ext>
            </a:extLst>
          </p:cNvPr>
          <p:cNvSpPr>
            <a:spLocks noGrp="1"/>
          </p:cNvSpPr>
          <p:nvPr>
            <p:ph type="title"/>
          </p:nvPr>
        </p:nvSpPr>
        <p:spPr>
          <a:xfrm>
            <a:off x="7497663" y="164479"/>
            <a:ext cx="4411569" cy="1645041"/>
          </a:xfrm>
        </p:spPr>
        <p:txBody>
          <a:bodyPr vert="horz" lIns="91440" tIns="45720" rIns="91440" bIns="45720" rtlCol="0" anchor="b">
            <a:normAutofit/>
          </a:bodyPr>
          <a:lstStyle/>
          <a:p>
            <a:pPr algn="ctr"/>
            <a:r>
              <a:rPr lang="en-US" sz="5400" dirty="0">
                <a:latin typeface="Georgia Pro Semibold" panose="02040702050405020303" pitchFamily="18" charset="0"/>
              </a:rPr>
              <a:t>Siege of </a:t>
            </a:r>
            <a:r>
              <a:rPr lang="en-US" sz="5400" dirty="0" err="1">
                <a:latin typeface="Georgia Pro Semibold" panose="02040702050405020303" pitchFamily="18" charset="0"/>
              </a:rPr>
              <a:t>Montfaucon</a:t>
            </a:r>
            <a:endParaRPr lang="en-US" sz="5400" dirty="0">
              <a:latin typeface="Georgia Pro Semibold" panose="02040702050405020303" pitchFamily="18" charset="0"/>
            </a:endParaRPr>
          </a:p>
        </p:txBody>
      </p:sp>
      <p:sp>
        <p:nvSpPr>
          <p:cNvPr id="8199" name="Freeform: Shape 819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Then and Now: Montfaucon d'Argonne 1918-19 Versus Today – Meuse-Argonne">
            <a:extLst>
              <a:ext uri="{FF2B5EF4-FFF2-40B4-BE49-F238E27FC236}">
                <a16:creationId xmlns:a16="http://schemas.microsoft.com/office/drawing/2014/main" id="{E1D0E3A2-83A8-4BFE-962E-1AC0D6C074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0" r="5173"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F3290F-1CB2-4039-8A5D-756F61E3B5F1}"/>
              </a:ext>
            </a:extLst>
          </p:cNvPr>
          <p:cNvSpPr txBox="1"/>
          <p:nvPr/>
        </p:nvSpPr>
        <p:spPr>
          <a:xfrm>
            <a:off x="7497663" y="1892207"/>
            <a:ext cx="4283602"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eorgia Pro Semibold" panose="02040702050405020303" pitchFamily="18" charset="0"/>
              </a:rPr>
              <a:t>“Poor communication in broken country” – Brig. Gen. </a:t>
            </a:r>
            <a:r>
              <a:rPr lang="en-US" dirty="0" err="1">
                <a:latin typeface="Georgia Pro Semibold" panose="02040702050405020303" pitchFamily="18" charset="0"/>
              </a:rPr>
              <a:t>Malin</a:t>
            </a:r>
            <a:r>
              <a:rPr lang="en-US" dirty="0">
                <a:latin typeface="Georgia Pro Semibold" panose="02040702050405020303" pitchFamily="18" charset="0"/>
              </a:rPr>
              <a:t> Craig</a:t>
            </a:r>
          </a:p>
          <a:p>
            <a:pPr marL="285750" indent="-285750">
              <a:buFont typeface="Arial" panose="020B0604020202020204" pitchFamily="34" charset="0"/>
              <a:buChar char="•"/>
            </a:pPr>
            <a:endParaRPr lang="en-US" dirty="0">
              <a:latin typeface="Georgia Pro Semibold" panose="02040702050405020303" pitchFamily="18" charset="0"/>
            </a:endParaRPr>
          </a:p>
          <a:p>
            <a:pPr marL="285750" indent="-285750">
              <a:buFont typeface="Arial" panose="020B0604020202020204" pitchFamily="34" charset="0"/>
              <a:buChar char="•"/>
            </a:pPr>
            <a:r>
              <a:rPr lang="en-US" dirty="0">
                <a:latin typeface="Georgia Pro Semibold" panose="02040702050405020303" pitchFamily="18" charset="0"/>
              </a:rPr>
              <a:t>Army Engineers called to work roads and bridges in the area</a:t>
            </a:r>
          </a:p>
          <a:p>
            <a:pPr marL="285750" indent="-285750">
              <a:buFont typeface="Arial" panose="020B0604020202020204" pitchFamily="34" charset="0"/>
              <a:buChar char="•"/>
            </a:pPr>
            <a:endParaRPr lang="en-US" dirty="0">
              <a:latin typeface="Georgia Pro Semibold" panose="02040702050405020303" pitchFamily="18" charset="0"/>
            </a:endParaRPr>
          </a:p>
          <a:p>
            <a:pPr marL="285750" indent="-285750">
              <a:buFont typeface="Arial" panose="020B0604020202020204" pitchFamily="34" charset="0"/>
              <a:buChar char="•"/>
            </a:pPr>
            <a:r>
              <a:rPr lang="en-US" dirty="0">
                <a:latin typeface="Georgia Pro Semibold" panose="02040702050405020303" pitchFamily="18" charset="0"/>
              </a:rPr>
              <a:t>Day One objective stays out of reach</a:t>
            </a:r>
          </a:p>
          <a:p>
            <a:pPr marL="285750" indent="-285750">
              <a:buFont typeface="Arial" panose="020B0604020202020204" pitchFamily="34" charset="0"/>
              <a:buChar char="•"/>
            </a:pPr>
            <a:endParaRPr lang="en-US" dirty="0">
              <a:latin typeface="Georgia Pro Semibold" panose="02040702050405020303" pitchFamily="18" charset="0"/>
            </a:endParaRPr>
          </a:p>
          <a:p>
            <a:pPr marL="285750" indent="-285750">
              <a:buFont typeface="Arial" panose="020B0604020202020204" pitchFamily="34" charset="0"/>
              <a:buChar char="•"/>
            </a:pPr>
            <a:r>
              <a:rPr lang="en-US" dirty="0">
                <a:latin typeface="Georgia Pro Semibold" panose="02040702050405020303" pitchFamily="18" charset="0"/>
              </a:rPr>
              <a:t>37</a:t>
            </a:r>
            <a:r>
              <a:rPr lang="en-US" baseline="30000" dirty="0">
                <a:latin typeface="Georgia Pro Semibold" panose="02040702050405020303" pitchFamily="18" charset="0"/>
              </a:rPr>
              <a:t>th</a:t>
            </a:r>
            <a:r>
              <a:rPr lang="en-US" dirty="0">
                <a:latin typeface="Georgia Pro Semibold" panose="02040702050405020303" pitchFamily="18" charset="0"/>
              </a:rPr>
              <a:t> and 4</a:t>
            </a:r>
            <a:r>
              <a:rPr lang="en-US" baseline="30000" dirty="0">
                <a:latin typeface="Georgia Pro Semibold" panose="02040702050405020303" pitchFamily="18" charset="0"/>
              </a:rPr>
              <a:t>th</a:t>
            </a:r>
            <a:r>
              <a:rPr lang="en-US" dirty="0">
                <a:latin typeface="Georgia Pro Semibold" panose="02040702050405020303" pitchFamily="18" charset="0"/>
              </a:rPr>
              <a:t> Divisions seize flanking salient</a:t>
            </a:r>
          </a:p>
          <a:p>
            <a:pPr marL="285750" indent="-285750">
              <a:buFont typeface="Arial" panose="020B0604020202020204" pitchFamily="34" charset="0"/>
              <a:buChar char="•"/>
            </a:pPr>
            <a:endParaRPr lang="en-US" dirty="0">
              <a:latin typeface="Georgia Pro Semibold" panose="02040702050405020303" pitchFamily="18" charset="0"/>
            </a:endParaRPr>
          </a:p>
          <a:p>
            <a:pPr marL="285750" indent="-285750">
              <a:buFont typeface="Arial" panose="020B0604020202020204" pitchFamily="34" charset="0"/>
              <a:buChar char="•"/>
            </a:pPr>
            <a:r>
              <a:rPr lang="en-US" dirty="0">
                <a:latin typeface="Georgia Pro Semibold" panose="02040702050405020303" pitchFamily="18" charset="0"/>
              </a:rPr>
              <a:t>79</a:t>
            </a:r>
            <a:r>
              <a:rPr lang="en-US" baseline="30000" dirty="0">
                <a:latin typeface="Georgia Pro Semibold" panose="02040702050405020303" pitchFamily="18" charset="0"/>
              </a:rPr>
              <a:t>th</a:t>
            </a:r>
            <a:r>
              <a:rPr lang="en-US" dirty="0">
                <a:latin typeface="Georgia Pro Semibold" panose="02040702050405020303" pitchFamily="18" charset="0"/>
              </a:rPr>
              <a:t> advances but heavy traffic congestion and delayed arrival of horse-drawn artillery makes it a Day Two gain</a:t>
            </a:r>
          </a:p>
          <a:p>
            <a:pPr marL="285750" indent="-285750">
              <a:buFont typeface="Arial" panose="020B0604020202020204" pitchFamily="34" charset="0"/>
              <a:buChar char="•"/>
            </a:pPr>
            <a:endParaRPr lang="en-US" dirty="0">
              <a:latin typeface="Georgia Pro Semibold" panose="02040702050405020303" pitchFamily="18" charset="0"/>
            </a:endParaRPr>
          </a:p>
        </p:txBody>
      </p:sp>
    </p:spTree>
    <p:extLst>
      <p:ext uri="{BB962C8B-B14F-4D97-AF65-F5344CB8AC3E}">
        <p14:creationId xmlns:p14="http://schemas.microsoft.com/office/powerpoint/2010/main" val="32606341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79th Division and “Baltimore's Own” at Montfaucon, Meuse Argonne -100  years">
            <a:extLst>
              <a:ext uri="{FF2B5EF4-FFF2-40B4-BE49-F238E27FC236}">
                <a16:creationId xmlns:a16="http://schemas.microsoft.com/office/drawing/2014/main" id="{E6639615-51F5-41CB-89F1-B81C5AF81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78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BC051D-0ED4-4F90-ADF2-540AB3A7A721}"/>
              </a:ext>
            </a:extLst>
          </p:cNvPr>
          <p:cNvSpPr>
            <a:spLocks noGrp="1"/>
          </p:cNvSpPr>
          <p:nvPr>
            <p:ph type="title"/>
          </p:nvPr>
        </p:nvSpPr>
        <p:spPr>
          <a:xfrm>
            <a:off x="9077898" y="0"/>
            <a:ext cx="3114101" cy="1325563"/>
          </a:xfrm>
        </p:spPr>
        <p:txBody>
          <a:bodyPr>
            <a:normAutofit/>
          </a:bodyPr>
          <a:lstStyle/>
          <a:p>
            <a:pPr algn="ctr"/>
            <a:r>
              <a:rPr lang="en-US" sz="3200" dirty="0">
                <a:latin typeface="Georgia Pro Semibold" panose="02040702050405020303" pitchFamily="18" charset="0"/>
              </a:rPr>
              <a:t>Victims of Their Success</a:t>
            </a:r>
          </a:p>
        </p:txBody>
      </p:sp>
      <p:sp>
        <p:nvSpPr>
          <p:cNvPr id="4" name="TextBox 3">
            <a:extLst>
              <a:ext uri="{FF2B5EF4-FFF2-40B4-BE49-F238E27FC236}">
                <a16:creationId xmlns:a16="http://schemas.microsoft.com/office/drawing/2014/main" id="{CBC16274-53ED-4A81-8E19-E4786C900EC4}"/>
              </a:ext>
            </a:extLst>
          </p:cNvPr>
          <p:cNvSpPr txBox="1"/>
          <p:nvPr/>
        </p:nvSpPr>
        <p:spPr>
          <a:xfrm>
            <a:off x="9320270" y="1178804"/>
            <a:ext cx="2566930" cy="563231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eorgia Pro Semibold" panose="02040702050405020303" pitchFamily="18" charset="0"/>
              </a:rPr>
              <a:t>September 27 – advance is pacing faster than road repair</a:t>
            </a:r>
          </a:p>
          <a:p>
            <a:pPr marL="285750" indent="-285750">
              <a:buFont typeface="Arial" panose="020B0604020202020204" pitchFamily="34" charset="0"/>
              <a:buChar char="•"/>
            </a:pPr>
            <a:r>
              <a:rPr lang="en-US" dirty="0">
                <a:latin typeface="Georgia Pro Semibold" panose="02040702050405020303" pitchFamily="18" charset="0"/>
              </a:rPr>
              <a:t>Artillery (105s and 155s) are delayed as infantry advances</a:t>
            </a:r>
          </a:p>
          <a:p>
            <a:pPr marL="285750" indent="-285750">
              <a:buFont typeface="Arial" panose="020B0604020202020204" pitchFamily="34" charset="0"/>
              <a:buChar char="•"/>
            </a:pPr>
            <a:r>
              <a:rPr lang="en-US" dirty="0">
                <a:latin typeface="Georgia Pro Semibold" panose="02040702050405020303" pitchFamily="18" charset="0"/>
              </a:rPr>
              <a:t>29</a:t>
            </a:r>
            <a:r>
              <a:rPr lang="en-US" baseline="30000" dirty="0">
                <a:latin typeface="Georgia Pro Semibold" panose="02040702050405020303" pitchFamily="18" charset="0"/>
              </a:rPr>
              <a:t>th</a:t>
            </a:r>
            <a:r>
              <a:rPr lang="en-US" dirty="0">
                <a:latin typeface="Georgia Pro Semibold" panose="02040702050405020303" pitchFamily="18" charset="0"/>
              </a:rPr>
              <a:t> Division’s 104</a:t>
            </a:r>
            <a:r>
              <a:rPr lang="en-US" baseline="30000" dirty="0">
                <a:latin typeface="Georgia Pro Semibold" panose="02040702050405020303" pitchFamily="18" charset="0"/>
              </a:rPr>
              <a:t>th</a:t>
            </a:r>
            <a:r>
              <a:rPr lang="en-US" dirty="0">
                <a:latin typeface="Georgia Pro Semibold" panose="02040702050405020303" pitchFamily="18" charset="0"/>
              </a:rPr>
              <a:t> Engineers worked through the night</a:t>
            </a:r>
          </a:p>
          <a:p>
            <a:pPr marL="285750" indent="-285750">
              <a:buFont typeface="Arial" panose="020B0604020202020204" pitchFamily="34" charset="0"/>
              <a:buChar char="•"/>
            </a:pPr>
            <a:r>
              <a:rPr lang="en-US" dirty="0">
                <a:latin typeface="Georgia Pro Semibold" panose="02040702050405020303" pitchFamily="18" charset="0"/>
              </a:rPr>
              <a:t>September 28 – Enhancing road conditions seen as “essential”</a:t>
            </a:r>
          </a:p>
          <a:p>
            <a:pPr marL="285750" indent="-285750">
              <a:buFont typeface="Arial" panose="020B0604020202020204" pitchFamily="34" charset="0"/>
              <a:buChar char="•"/>
            </a:pPr>
            <a:r>
              <a:rPr lang="en-US" dirty="0">
                <a:latin typeface="Georgia Pro Semibold" panose="02040702050405020303" pitchFamily="18" charset="0"/>
              </a:rPr>
              <a:t>September 29 – road situation stabilized and remained so</a:t>
            </a:r>
          </a:p>
        </p:txBody>
      </p:sp>
    </p:spTree>
    <p:extLst>
      <p:ext uri="{BB962C8B-B14F-4D97-AF65-F5344CB8AC3E}">
        <p14:creationId xmlns:p14="http://schemas.microsoft.com/office/powerpoint/2010/main" val="149655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766F-8BCD-4D4A-B9FF-7FC4D92AE946}"/>
              </a:ext>
            </a:extLst>
          </p:cNvPr>
          <p:cNvSpPr>
            <a:spLocks noGrp="1"/>
          </p:cNvSpPr>
          <p:nvPr>
            <p:ph type="title"/>
          </p:nvPr>
        </p:nvSpPr>
        <p:spPr>
          <a:xfrm>
            <a:off x="762001" y="803325"/>
            <a:ext cx="5314536" cy="1325563"/>
          </a:xfrm>
        </p:spPr>
        <p:txBody>
          <a:bodyPr vert="horz" lIns="91440" tIns="45720" rIns="91440" bIns="45720" rtlCol="0" anchor="ctr">
            <a:normAutofit/>
          </a:bodyPr>
          <a:lstStyle/>
          <a:p>
            <a:pPr algn="ctr"/>
            <a:r>
              <a:rPr lang="en-US" dirty="0">
                <a:latin typeface="Georgia Pro Semibold" panose="02040702050405020303" pitchFamily="18" charset="0"/>
              </a:rPr>
              <a:t>Mopping Up Operations</a:t>
            </a:r>
          </a:p>
        </p:txBody>
      </p:sp>
      <p:sp>
        <p:nvSpPr>
          <p:cNvPr id="3" name="TextBox 2">
            <a:extLst>
              <a:ext uri="{FF2B5EF4-FFF2-40B4-BE49-F238E27FC236}">
                <a16:creationId xmlns:a16="http://schemas.microsoft.com/office/drawing/2014/main" id="{A8B3A99C-DC1F-4B1A-9ADD-A587D6C17BB9}"/>
              </a:ext>
            </a:extLst>
          </p:cNvPr>
          <p:cNvSpPr txBox="1"/>
          <p:nvPr/>
        </p:nvSpPr>
        <p:spPr>
          <a:xfrm>
            <a:off x="176270" y="2279017"/>
            <a:ext cx="6194950" cy="4209917"/>
          </a:xfrm>
          <a:prstGeom prst="rect">
            <a:avLst/>
          </a:prstGeom>
        </p:spPr>
        <p:txBody>
          <a:bodyPr vert="horz" lIns="91440" tIns="45720" rIns="91440" bIns="45720" rtlCol="0" anchor="t">
            <a:normAutofit fontScale="85000" lnSpcReduction="20000"/>
          </a:bodyPr>
          <a:lstStyle/>
          <a:p>
            <a:pPr marL="285750" indent="-228600">
              <a:lnSpc>
                <a:spcPct val="90000"/>
              </a:lnSpc>
              <a:spcAft>
                <a:spcPts val="600"/>
              </a:spcAft>
              <a:buFont typeface="Arial" panose="020B0604020202020204" pitchFamily="34" charset="0"/>
              <a:buChar char="•"/>
            </a:pPr>
            <a:r>
              <a:rPr lang="en-US" sz="2200" dirty="0">
                <a:latin typeface="Georgia Pro Semibold" panose="02040702050405020303" pitchFamily="18" charset="0"/>
              </a:rPr>
              <a:t>While enemy lines can be broken or driven back, consolidation area is only secure once remaining enemy troops have been killed or captured</a:t>
            </a:r>
          </a:p>
          <a:p>
            <a:pPr marL="285750" indent="-228600">
              <a:lnSpc>
                <a:spcPct val="90000"/>
              </a:lnSpc>
              <a:spcAft>
                <a:spcPts val="600"/>
              </a:spcAft>
              <a:buFont typeface="Arial" panose="020B0604020202020204" pitchFamily="34" charset="0"/>
              <a:buChar char="•"/>
            </a:pPr>
            <a:endParaRPr lang="en-US" sz="2200" dirty="0">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200" dirty="0">
                <a:latin typeface="Georgia Pro Semibold" panose="02040702050405020303" pitchFamily="18" charset="0"/>
              </a:rPr>
              <a:t>September 27 – Cautionary tale of the 79</a:t>
            </a:r>
            <a:r>
              <a:rPr lang="en-US" sz="2200" baseline="30000" dirty="0">
                <a:latin typeface="Georgia Pro Semibold" panose="02040702050405020303" pitchFamily="18" charset="0"/>
              </a:rPr>
              <a:t>th</a:t>
            </a:r>
            <a:r>
              <a:rPr lang="en-US" sz="2200" dirty="0">
                <a:latin typeface="Georgia Pro Semibold" panose="02040702050405020303" pitchFamily="18" charset="0"/>
              </a:rPr>
              <a:t> Division</a:t>
            </a:r>
          </a:p>
          <a:p>
            <a:pPr marL="285750" indent="-228600">
              <a:lnSpc>
                <a:spcPct val="90000"/>
              </a:lnSpc>
              <a:spcAft>
                <a:spcPts val="600"/>
              </a:spcAft>
              <a:buFont typeface="Arial" panose="020B0604020202020204" pitchFamily="34" charset="0"/>
              <a:buChar char="•"/>
            </a:pPr>
            <a:endParaRPr lang="en-US" sz="2200" dirty="0">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200" dirty="0">
                <a:latin typeface="Georgia Pro Semibold" panose="02040702050405020303" pitchFamily="18" charset="0"/>
              </a:rPr>
              <a:t>304</a:t>
            </a:r>
            <a:r>
              <a:rPr lang="en-US" sz="2200" baseline="30000" dirty="0">
                <a:latin typeface="Georgia Pro Semibold" panose="02040702050405020303" pitchFamily="18" charset="0"/>
              </a:rPr>
              <a:t>th</a:t>
            </a:r>
            <a:r>
              <a:rPr lang="en-US" sz="2200" dirty="0">
                <a:latin typeface="Georgia Pro Semibold" panose="02040702050405020303" pitchFamily="18" charset="0"/>
              </a:rPr>
              <a:t> Engineers “just in the rear of the advance” found themselves under enemy fire in a “mopped up” area of </a:t>
            </a:r>
            <a:r>
              <a:rPr lang="en-US" sz="2200" dirty="0" err="1">
                <a:latin typeface="Georgia Pro Semibold" panose="02040702050405020303" pitchFamily="18" charset="0"/>
              </a:rPr>
              <a:t>Bois</a:t>
            </a:r>
            <a:r>
              <a:rPr lang="en-US" sz="2200" dirty="0">
                <a:latin typeface="Georgia Pro Semibold" panose="02040702050405020303" pitchFamily="18" charset="0"/>
              </a:rPr>
              <a:t> de </a:t>
            </a:r>
            <a:r>
              <a:rPr lang="en-US" sz="2200" dirty="0" err="1">
                <a:latin typeface="Georgia Pro Semibold" panose="02040702050405020303" pitchFamily="18" charset="0"/>
              </a:rPr>
              <a:t>Montfaucon</a:t>
            </a:r>
            <a:endParaRPr lang="en-US" sz="2200" dirty="0">
              <a:latin typeface="Georgia Pro Semibold" panose="02040702050405020303" pitchFamily="18" charset="0"/>
            </a:endParaRPr>
          </a:p>
          <a:p>
            <a:pPr marL="57150">
              <a:lnSpc>
                <a:spcPct val="90000"/>
              </a:lnSpc>
              <a:spcAft>
                <a:spcPts val="600"/>
              </a:spcAft>
            </a:pPr>
            <a:endParaRPr lang="en-US" sz="2200" dirty="0">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200" dirty="0">
                <a:latin typeface="Georgia Pro Semibold" panose="02040702050405020303" pitchFamily="18" charset="0"/>
              </a:rPr>
              <a:t>Cleaned out a German machine-gun nest and took prisoners from the 117</a:t>
            </a:r>
            <a:r>
              <a:rPr lang="en-US" sz="2200" baseline="30000" dirty="0">
                <a:latin typeface="Georgia Pro Semibold" panose="02040702050405020303" pitchFamily="18" charset="0"/>
              </a:rPr>
              <a:t>th</a:t>
            </a:r>
            <a:r>
              <a:rPr lang="en-US" sz="2200" dirty="0">
                <a:latin typeface="Georgia Pro Semibold" panose="02040702050405020303" pitchFamily="18" charset="0"/>
              </a:rPr>
              <a:t> Division and 7</a:t>
            </a:r>
            <a:r>
              <a:rPr lang="en-US" sz="2200" baseline="30000" dirty="0">
                <a:latin typeface="Georgia Pro Semibold" panose="02040702050405020303" pitchFamily="18" charset="0"/>
              </a:rPr>
              <a:t>th</a:t>
            </a:r>
            <a:r>
              <a:rPr lang="en-US" sz="2200" dirty="0">
                <a:latin typeface="Georgia Pro Semibold" panose="02040702050405020303" pitchFamily="18" charset="0"/>
              </a:rPr>
              <a:t> Reserve</a:t>
            </a:r>
          </a:p>
          <a:p>
            <a:pPr marL="285750" indent="-228600">
              <a:lnSpc>
                <a:spcPct val="90000"/>
              </a:lnSpc>
              <a:spcAft>
                <a:spcPts val="600"/>
              </a:spcAft>
              <a:buFont typeface="Arial" panose="020B0604020202020204" pitchFamily="34" charset="0"/>
              <a:buChar char="•"/>
            </a:pPr>
            <a:endParaRPr lang="en-US" sz="2200" dirty="0">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200" dirty="0">
                <a:latin typeface="Georgia Pro Semibold" panose="02040702050405020303" pitchFamily="18" charset="0"/>
              </a:rPr>
              <a:t>Mistake is not repeated</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p:txBody>
      </p:sp>
      <p:sp>
        <p:nvSpPr>
          <p:cNvPr id="1031" name="Freeform: Shape 103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Meuse-Argonne Offensive in World War I">
            <a:extLst>
              <a:ext uri="{FF2B5EF4-FFF2-40B4-BE49-F238E27FC236}">
                <a16:creationId xmlns:a16="http://schemas.microsoft.com/office/drawing/2014/main" id="{27F89D8E-8B10-47C0-9119-47E31C427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0" r="16626"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739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FA3B-ED87-4665-B7A8-F783C83BBB14}"/>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a:t>Taking Prisoners</a:t>
            </a:r>
          </a:p>
        </p:txBody>
      </p:sp>
      <p:sp>
        <p:nvSpPr>
          <p:cNvPr id="5129" name="Freeform: Shape 512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4" name="Picture 4" descr="How Did the Allies Treat Their Prisoners in World War One? | History Hit">
            <a:extLst>
              <a:ext uri="{FF2B5EF4-FFF2-40B4-BE49-F238E27FC236}">
                <a16:creationId xmlns:a16="http://schemas.microsoft.com/office/drawing/2014/main" id="{54EBDA3F-4D5D-4969-B3A8-3D7D2B5032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4" r="5424"/>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FE56F9-25C0-4F0F-95DB-D2D0BAEE4F1D}"/>
              </a:ext>
            </a:extLst>
          </p:cNvPr>
          <p:cNvSpPr txBox="1"/>
          <p:nvPr/>
        </p:nvSpPr>
        <p:spPr>
          <a:xfrm>
            <a:off x="6289158" y="2279018"/>
            <a:ext cx="5259714" cy="3375920"/>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a:t>Hundreds (sometimes thousands) of German prisoners taken by the day</a:t>
            </a:r>
          </a:p>
          <a:p>
            <a:pPr marL="285750" indent="-228600">
              <a:lnSpc>
                <a:spcPct val="90000"/>
              </a:lnSpc>
              <a:spcAft>
                <a:spcPts val="600"/>
              </a:spcAft>
              <a:buFont typeface="Arial" panose="020B0604020202020204" pitchFamily="34" charset="0"/>
              <a:buChar char="•"/>
            </a:pPr>
            <a:r>
              <a:rPr lang="en-US"/>
              <a:t>Made further demands on the AEF transportation system</a:t>
            </a:r>
          </a:p>
          <a:p>
            <a:pPr marL="285750" indent="-228600">
              <a:lnSpc>
                <a:spcPct val="90000"/>
              </a:lnSpc>
              <a:spcAft>
                <a:spcPts val="600"/>
              </a:spcAft>
              <a:buFont typeface="Arial" panose="020B0604020202020204" pitchFamily="34" charset="0"/>
              <a:buChar char="•"/>
            </a:pPr>
            <a:r>
              <a:rPr lang="en-US"/>
              <a:t>Throughout the campaign, German EPWs provided key intel on German Order of Battle – location, strength, and general disposition</a:t>
            </a:r>
          </a:p>
          <a:p>
            <a:pPr marL="285750" indent="-228600">
              <a:lnSpc>
                <a:spcPct val="90000"/>
              </a:lnSpc>
              <a:spcAft>
                <a:spcPts val="600"/>
              </a:spcAft>
              <a:buFont typeface="Arial" panose="020B0604020202020204" pitchFamily="34" charset="0"/>
              <a:buChar char="•"/>
            </a:pPr>
            <a:r>
              <a:rPr lang="en-US"/>
              <a:t>Example – AEF was prepared for determined resistance at Dun-sur-Meuse</a:t>
            </a:r>
          </a:p>
        </p:txBody>
      </p:sp>
    </p:spTree>
    <p:extLst>
      <p:ext uri="{BB962C8B-B14F-4D97-AF65-F5344CB8AC3E}">
        <p14:creationId xmlns:p14="http://schemas.microsoft.com/office/powerpoint/2010/main" val="387126325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F7EC-8F18-494E-B87B-76072149BA77}"/>
              </a:ext>
            </a:extLst>
          </p:cNvPr>
          <p:cNvSpPr>
            <a:spLocks noGrp="1"/>
          </p:cNvSpPr>
          <p:nvPr>
            <p:ph type="title"/>
          </p:nvPr>
        </p:nvSpPr>
        <p:spPr>
          <a:xfrm>
            <a:off x="6289158" y="803325"/>
            <a:ext cx="5259707" cy="1325563"/>
          </a:xfrm>
        </p:spPr>
        <p:txBody>
          <a:bodyPr vert="horz" lIns="91440" tIns="45720" rIns="91440" bIns="45720" rtlCol="0" anchor="ctr">
            <a:normAutofit/>
          </a:bodyPr>
          <a:lstStyle/>
          <a:p>
            <a:pPr algn="ctr"/>
            <a:r>
              <a:rPr lang="en-US" dirty="0">
                <a:latin typeface="Georgia Pro Semibold" panose="02040702050405020303" pitchFamily="18" charset="0"/>
              </a:rPr>
              <a:t>Required Restructuring</a:t>
            </a:r>
          </a:p>
        </p:txBody>
      </p:sp>
      <p:sp>
        <p:nvSpPr>
          <p:cNvPr id="6151" name="Freeform: Shape 615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146" name="Picture 2" descr="How Did the Allies Treat Their Prisoners in World War One? | History Hit">
            <a:extLst>
              <a:ext uri="{FF2B5EF4-FFF2-40B4-BE49-F238E27FC236}">
                <a16:creationId xmlns:a16="http://schemas.microsoft.com/office/drawing/2014/main" id="{ECDB8955-1B72-4702-AF26-0511DCF3FC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4" r="5424"/>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528CE8-C6B5-43AE-9DCC-77AC24ACE93A}"/>
              </a:ext>
            </a:extLst>
          </p:cNvPr>
          <p:cNvSpPr txBox="1"/>
          <p:nvPr/>
        </p:nvSpPr>
        <p:spPr>
          <a:xfrm>
            <a:off x="5585552" y="2279018"/>
            <a:ext cx="6400800" cy="4430254"/>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New system and methodology for interrogating prisoners developed from Meuse-Argonne campaign</a:t>
            </a:r>
          </a:p>
          <a:p>
            <a:pPr marL="28575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Maj. Dennis Nolan (AEF Intelligence Section) recognized in earlier AEF engagements that EPW interrogation by lower echelons were impractical/inefficient</a:t>
            </a:r>
          </a:p>
          <a:p>
            <a:pPr marL="28575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Limited personnel and high operating tempo</a:t>
            </a:r>
          </a:p>
          <a:p>
            <a:pPr marL="28575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Nolan institutes new, more structured approach:</a:t>
            </a:r>
          </a:p>
          <a:p>
            <a:pPr marL="34290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EPWs disarmed =&gt; Brigade HQ to search for concealed weapons and documents</a:t>
            </a:r>
          </a:p>
          <a:p>
            <a:pPr marL="34290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Sent further back to Division enclosures under Provost Marshal General (PMG)</a:t>
            </a:r>
          </a:p>
          <a:p>
            <a:pPr marL="34290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Interrogated by Intel Personnel=&gt; central EPW enclosure</a:t>
            </a:r>
          </a:p>
          <a:p>
            <a:pPr marL="342900" indent="-228600">
              <a:lnSpc>
                <a:spcPct val="90000"/>
              </a:lnSpc>
              <a:spcAft>
                <a:spcPts val="600"/>
              </a:spcAft>
              <a:buFont typeface="Arial" panose="020B0604020202020204" pitchFamily="34" charset="0"/>
              <a:buChar char="•"/>
            </a:pPr>
            <a:r>
              <a:rPr lang="en-US" dirty="0">
                <a:latin typeface="Georgia Pro Semibold" panose="02040702050405020303" pitchFamily="18" charset="0"/>
              </a:rPr>
              <a:t>Many AEF intelligence personnel were from relevant professions</a:t>
            </a:r>
          </a:p>
          <a:p>
            <a:pPr marL="285750"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1971272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20E022-91C0-46CB-9B68-484BEC7AE092}"/>
              </a:ext>
            </a:extLst>
          </p:cNvPr>
          <p:cNvSpPr>
            <a:spLocks noGrp="1"/>
          </p:cNvSpPr>
          <p:nvPr>
            <p:ph type="title"/>
          </p:nvPr>
        </p:nvSpPr>
        <p:spPr>
          <a:xfrm>
            <a:off x="833002" y="448253"/>
            <a:ext cx="10520702" cy="1325563"/>
          </a:xfrm>
        </p:spPr>
        <p:txBody>
          <a:bodyPr vert="horz" lIns="91440" tIns="45720" rIns="91440" bIns="45720" rtlCol="0" anchor="ctr">
            <a:normAutofit/>
          </a:bodyPr>
          <a:lstStyle/>
          <a:p>
            <a:pPr algn="ctr"/>
            <a:r>
              <a:rPr lang="en-US" kern="1200" dirty="0">
                <a:solidFill>
                  <a:schemeClr val="tx1"/>
                </a:solidFill>
                <a:latin typeface="Georgia Pro Semibold" panose="02040702050405020303" pitchFamily="18" charset="0"/>
              </a:rPr>
              <a:t>Medical Services &amp; “The Other Enemy”</a:t>
            </a:r>
          </a:p>
        </p:txBody>
      </p:sp>
      <p:sp>
        <p:nvSpPr>
          <p:cNvPr id="3" name="TextBox 2">
            <a:extLst>
              <a:ext uri="{FF2B5EF4-FFF2-40B4-BE49-F238E27FC236}">
                <a16:creationId xmlns:a16="http://schemas.microsoft.com/office/drawing/2014/main" id="{0D81A89A-3414-4D6C-A0DE-783B7CFD2EB6}"/>
              </a:ext>
            </a:extLst>
          </p:cNvPr>
          <p:cNvSpPr txBox="1"/>
          <p:nvPr/>
        </p:nvSpPr>
        <p:spPr>
          <a:xfrm>
            <a:off x="838200" y="2191807"/>
            <a:ext cx="4936067" cy="3985155"/>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Early transportation issues also highlighted medical concerns</a:t>
            </a:r>
          </a:p>
          <a:p>
            <a:pPr marL="285750" indent="-228600">
              <a:lnSpc>
                <a:spcPct val="90000"/>
              </a:lnSpc>
              <a:spcAft>
                <a:spcPts val="600"/>
              </a:spcAft>
              <a:buFont typeface="Arial" panose="020B0604020202020204" pitchFamily="34" charset="0"/>
              <a:buChar char="•"/>
            </a:pPr>
            <a:endParaRPr lang="en-US" sz="2000" dirty="0">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Shortage of medical supplies for a force that large under ideal conditions (and things were about to get worse . . .)</a:t>
            </a:r>
          </a:p>
          <a:p>
            <a:pPr marL="285750" indent="-228600">
              <a:lnSpc>
                <a:spcPct val="90000"/>
              </a:lnSpc>
              <a:spcAft>
                <a:spcPts val="600"/>
              </a:spcAft>
              <a:buFont typeface="Arial" panose="020B0604020202020204" pitchFamily="34" charset="0"/>
              <a:buChar char="•"/>
            </a:pPr>
            <a:endParaRPr lang="en-US" sz="2000" dirty="0">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Beginning of the Flu Pandemic</a:t>
            </a:r>
          </a:p>
          <a:p>
            <a:pPr marL="285750" indent="-228600">
              <a:lnSpc>
                <a:spcPct val="90000"/>
              </a:lnSpc>
              <a:spcAft>
                <a:spcPts val="600"/>
              </a:spcAft>
              <a:buFont typeface="Arial" panose="020B0604020202020204" pitchFamily="34" charset="0"/>
              <a:buChar char="•"/>
            </a:pPr>
            <a:endParaRPr lang="en-US" sz="2000" dirty="0">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In most cases, only palliative care available for flu/pneumonia (rest, warmth, food and fluids)</a:t>
            </a:r>
          </a:p>
        </p:txBody>
      </p:sp>
      <p:pic>
        <p:nvPicPr>
          <p:cNvPr id="3074" name="Picture 2" descr="Meuse-Argonne Offensive (Oct.-Nov. 1918) | Soldiers' Mail">
            <a:extLst>
              <a:ext uri="{FF2B5EF4-FFF2-40B4-BE49-F238E27FC236}">
                <a16:creationId xmlns:a16="http://schemas.microsoft.com/office/drawing/2014/main" id="{B794EAB4-21CE-4F50-AA50-10361A447F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2542053"/>
            <a:ext cx="4935970" cy="32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9894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F59CA8-DEA0-4450-8C41-F519C320AE28}"/>
              </a:ext>
            </a:extLst>
          </p:cNvPr>
          <p:cNvSpPr>
            <a:spLocks noGrp="1"/>
          </p:cNvSpPr>
          <p:nvPr>
            <p:ph type="title"/>
          </p:nvPr>
        </p:nvSpPr>
        <p:spPr>
          <a:xfrm>
            <a:off x="833002" y="448253"/>
            <a:ext cx="10520702" cy="1325563"/>
          </a:xfrm>
        </p:spPr>
        <p:txBody>
          <a:bodyPr vert="horz" lIns="91440" tIns="45720" rIns="91440" bIns="45720" rtlCol="0" anchor="ctr">
            <a:normAutofit/>
          </a:bodyPr>
          <a:lstStyle/>
          <a:p>
            <a:pPr algn="ctr"/>
            <a:r>
              <a:rPr lang="en-US" kern="1200" dirty="0">
                <a:solidFill>
                  <a:schemeClr val="tx1"/>
                </a:solidFill>
                <a:latin typeface="Georgia Pro Semibold" panose="02040702050405020303" pitchFamily="18" charset="0"/>
              </a:rPr>
              <a:t>AEF Medical Adaptations</a:t>
            </a:r>
          </a:p>
        </p:txBody>
      </p:sp>
      <p:sp>
        <p:nvSpPr>
          <p:cNvPr id="3" name="TextBox 2">
            <a:extLst>
              <a:ext uri="{FF2B5EF4-FFF2-40B4-BE49-F238E27FC236}">
                <a16:creationId xmlns:a16="http://schemas.microsoft.com/office/drawing/2014/main" id="{AD14C4B2-FBBD-4A7A-829A-2C1F22900C90}"/>
              </a:ext>
            </a:extLst>
          </p:cNvPr>
          <p:cNvSpPr txBox="1"/>
          <p:nvPr/>
        </p:nvSpPr>
        <p:spPr>
          <a:xfrm>
            <a:off x="838200" y="2191807"/>
            <a:ext cx="4936067" cy="3985155"/>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Developed light ambulances better able to travel from and to the front </a:t>
            </a:r>
          </a:p>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Hospital “cities” – large interconnected field hospitals</a:t>
            </a:r>
          </a:p>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Medical evacuation system used field hospitals to separate lightly wounded, seriously wounded, gassed, psychiatric, and sick before being moved by ambulance to mobile or evacuation hospitals farther from the front lines</a:t>
            </a:r>
          </a:p>
          <a:p>
            <a:pPr marL="285750" indent="-228600">
              <a:lnSpc>
                <a:spcPct val="90000"/>
              </a:lnSpc>
              <a:spcAft>
                <a:spcPts val="600"/>
              </a:spcAft>
              <a:buFont typeface="Arial" panose="020B0604020202020204" pitchFamily="34" charset="0"/>
              <a:buChar char="•"/>
            </a:pPr>
            <a:r>
              <a:rPr lang="en-US" sz="2000" dirty="0">
                <a:latin typeface="Georgia Pro Semibold" panose="02040702050405020303" pitchFamily="18" charset="0"/>
              </a:rPr>
              <a:t>More serious patients were moved by railway to base hospitals in the consolidation areas</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pic>
        <p:nvPicPr>
          <p:cNvPr id="4098" name="Picture 2" descr="Meuse-Argonne Offensive (Oct.-Nov. 1918) | Soldiers' Mail">
            <a:extLst>
              <a:ext uri="{FF2B5EF4-FFF2-40B4-BE49-F238E27FC236}">
                <a16:creationId xmlns:a16="http://schemas.microsoft.com/office/drawing/2014/main" id="{4E81BAB3-4F03-4E94-9533-6E34C009A2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2542053"/>
            <a:ext cx="4935970" cy="32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1684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F5CA-F157-4DC1-A2A8-54777412856E}"/>
              </a:ext>
            </a:extLst>
          </p:cNvPr>
          <p:cNvSpPr txBox="1"/>
          <p:nvPr/>
        </p:nvSpPr>
        <p:spPr>
          <a:xfrm>
            <a:off x="8031297" y="231354"/>
            <a:ext cx="4241494" cy="674030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eorgia Pro Semibold" panose="02040702050405020303" pitchFamily="18" charset="0"/>
              </a:rPr>
              <a:t>Complying with Allied estimates and requests for more infantry and machine guns units, medical personnel is 14% of the initial AEF force of 1 million</a:t>
            </a:r>
          </a:p>
          <a:p>
            <a:pPr marL="285750" indent="-285750">
              <a:buFont typeface="Arial" panose="020B0604020202020204" pitchFamily="34" charset="0"/>
              <a:buChar char="•"/>
            </a:pPr>
            <a:r>
              <a:rPr lang="en-US" dirty="0">
                <a:latin typeface="Georgia Pro Semibold" panose="02040702050405020303" pitchFamily="18" charset="0"/>
              </a:rPr>
              <a:t>AEF in 1918 consistently suffered from a 25 to 30% shortage of medical personnel</a:t>
            </a:r>
          </a:p>
          <a:p>
            <a:pPr marL="285750" indent="-285750">
              <a:buFont typeface="Arial" panose="020B0604020202020204" pitchFamily="34" charset="0"/>
              <a:buChar char="•"/>
            </a:pPr>
            <a:r>
              <a:rPr lang="en-US" dirty="0">
                <a:latin typeface="Georgia Pro Semibold" panose="02040702050405020303" pitchFamily="18" charset="0"/>
              </a:rPr>
              <a:t>During the Meuse-Argonne Offensive, 69,000 soldiers were listed as sick</a:t>
            </a:r>
          </a:p>
          <a:p>
            <a:pPr marL="285750" indent="-285750">
              <a:buFont typeface="Arial" panose="020B0604020202020204" pitchFamily="34" charset="0"/>
              <a:buChar char="•"/>
            </a:pPr>
            <a:r>
              <a:rPr lang="en-US" dirty="0">
                <a:latin typeface="Georgia Pro Semibold" panose="02040702050405020303" pitchFamily="18" charset="0"/>
              </a:rPr>
              <a:t>First Army surgeons moves more experienced surgeons to forward triage stations to identify who could return to their units within 3 days</a:t>
            </a:r>
          </a:p>
          <a:p>
            <a:pPr marL="285750" indent="-285750">
              <a:buFont typeface="Arial" panose="020B0604020202020204" pitchFamily="34" charset="0"/>
              <a:buChar char="•"/>
            </a:pPr>
            <a:r>
              <a:rPr lang="en-US" dirty="0">
                <a:latin typeface="Georgia Pro Semibold" panose="02040702050405020303" pitchFamily="18" charset="0"/>
              </a:rPr>
              <a:t>While not directly involved in </a:t>
            </a:r>
            <a:r>
              <a:rPr lang="en-US" dirty="0" err="1">
                <a:latin typeface="Georgia Pro Semibold" panose="02040702050405020303" pitchFamily="18" charset="0"/>
              </a:rPr>
              <a:t>CoS</a:t>
            </a:r>
            <a:r>
              <a:rPr lang="en-US" dirty="0">
                <a:latin typeface="Georgia Pro Semibold" panose="02040702050405020303" pitchFamily="18" charset="0"/>
              </a:rPr>
              <a:t> operations, medical services directly impacted their success</a:t>
            </a:r>
          </a:p>
          <a:p>
            <a:pPr marL="285750" indent="-285750">
              <a:buFont typeface="Arial" panose="020B0604020202020204" pitchFamily="34" charset="0"/>
              <a:buChar char="•"/>
            </a:pPr>
            <a:r>
              <a:rPr lang="en-US" dirty="0">
                <a:latin typeface="Georgia Pro Semibold" panose="02040702050405020303" pitchFamily="18" charset="0"/>
              </a:rPr>
              <a:t>Treatment of wounded, and quarantining of the infected, ensured the AEF could advance without rotting from behind</a:t>
            </a:r>
          </a:p>
          <a:p>
            <a:pPr marL="285750" indent="-285750">
              <a:buFont typeface="Arial" panose="020B0604020202020204" pitchFamily="34" charset="0"/>
              <a:buChar char="•"/>
            </a:pPr>
            <a:endParaRPr lang="en-US" dirty="0">
              <a:latin typeface="Georgia Pro Semibold" panose="02040702050405020303" pitchFamily="18" charset="0"/>
            </a:endParaRPr>
          </a:p>
        </p:txBody>
      </p:sp>
      <p:pic>
        <p:nvPicPr>
          <p:cNvPr id="7170" name="Picture 2" descr="Remembering the Nurses of WWI (VI) | Medicine, Health, and History">
            <a:extLst>
              <a:ext uri="{FF2B5EF4-FFF2-40B4-BE49-F238E27FC236}">
                <a16:creationId xmlns:a16="http://schemas.microsoft.com/office/drawing/2014/main" id="{D57A427A-A6EE-4B2A-B1D7-BF8253F4D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677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4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7C1E3-D86B-4B12-B5C6-2F5A7C537F3C}"/>
              </a:ext>
            </a:extLst>
          </p:cNvPr>
          <p:cNvSpPr>
            <a:spLocks noGrp="1"/>
          </p:cNvSpPr>
          <p:nvPr>
            <p:ph type="title"/>
          </p:nvPr>
        </p:nvSpPr>
        <p:spPr>
          <a:xfrm>
            <a:off x="835024" y="286677"/>
            <a:ext cx="4391024" cy="1323439"/>
          </a:xfrm>
        </p:spPr>
        <p:txBody>
          <a:bodyPr vert="horz" lIns="91440" tIns="45720" rIns="91440" bIns="45720" rtlCol="0" anchor="t">
            <a:normAutofit/>
          </a:bodyPr>
          <a:lstStyle/>
          <a:p>
            <a:pPr algn="ctr"/>
            <a:r>
              <a:rPr lang="en-US" sz="4000" kern="1200" dirty="0">
                <a:solidFill>
                  <a:schemeClr val="bg1"/>
                </a:solidFill>
                <a:latin typeface="Georgia Pro Semibold" panose="02040702050405020303" pitchFamily="18" charset="0"/>
              </a:rPr>
              <a:t>Conclusions</a:t>
            </a:r>
          </a:p>
        </p:txBody>
      </p:sp>
      <p:sp>
        <p:nvSpPr>
          <p:cNvPr id="3" name="TextBox 2">
            <a:extLst>
              <a:ext uri="{FF2B5EF4-FFF2-40B4-BE49-F238E27FC236}">
                <a16:creationId xmlns:a16="http://schemas.microsoft.com/office/drawing/2014/main" id="{C4B832AD-C680-46A7-9285-72847FF7DDCA}"/>
              </a:ext>
            </a:extLst>
          </p:cNvPr>
          <p:cNvSpPr txBox="1"/>
          <p:nvPr/>
        </p:nvSpPr>
        <p:spPr>
          <a:xfrm>
            <a:off x="838200" y="1402131"/>
            <a:ext cx="4391024" cy="525205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Georgia Pro Semibold" panose="02040702050405020303" pitchFamily="18" charset="0"/>
              </a:rPr>
              <a:t>Adaptability to secure freedom of movement in </a:t>
            </a:r>
            <a:r>
              <a:rPr lang="en-US" sz="2400" dirty="0" err="1">
                <a:solidFill>
                  <a:schemeClr val="bg1">
                    <a:alpha val="80000"/>
                  </a:schemeClr>
                </a:solidFill>
                <a:latin typeface="Georgia Pro Semibold" panose="02040702050405020303" pitchFamily="18" charset="0"/>
              </a:rPr>
              <a:t>CoS</a:t>
            </a:r>
            <a:r>
              <a:rPr lang="en-US" sz="2400" dirty="0">
                <a:solidFill>
                  <a:schemeClr val="bg1">
                    <a:alpha val="80000"/>
                  </a:schemeClr>
                </a:solidFill>
                <a:latin typeface="Georgia Pro Semibold" panose="02040702050405020303" pitchFamily="18" charset="0"/>
              </a:rPr>
              <a:t> areas essential to successful outcome</a:t>
            </a:r>
          </a:p>
          <a:p>
            <a:pPr marL="285750" indent="-228600">
              <a:lnSpc>
                <a:spcPct val="90000"/>
              </a:lnSpc>
              <a:spcAft>
                <a:spcPts val="600"/>
              </a:spcAft>
              <a:buFont typeface="Arial" panose="020B0604020202020204" pitchFamily="34" charset="0"/>
              <a:buChar char="•"/>
            </a:pPr>
            <a:endParaRPr lang="en-US" sz="2400" dirty="0">
              <a:solidFill>
                <a:schemeClr val="bg1">
                  <a:alpha val="80000"/>
                </a:schemeClr>
              </a:solidFill>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Georgia Pro Semibold" panose="02040702050405020303" pitchFamily="18" charset="0"/>
              </a:rPr>
              <a:t>AEF </a:t>
            </a:r>
            <a:r>
              <a:rPr lang="en-US" sz="2400" dirty="0" err="1">
                <a:solidFill>
                  <a:schemeClr val="bg1">
                    <a:alpha val="80000"/>
                  </a:schemeClr>
                </a:solidFill>
                <a:latin typeface="Georgia Pro Semibold" panose="02040702050405020303" pitchFamily="18" charset="0"/>
              </a:rPr>
              <a:t>CoS</a:t>
            </a:r>
            <a:r>
              <a:rPr lang="en-US" sz="2400" dirty="0">
                <a:solidFill>
                  <a:schemeClr val="bg1">
                    <a:alpha val="80000"/>
                  </a:schemeClr>
                </a:solidFill>
                <a:latin typeface="Georgia Pro Semibold" panose="02040702050405020303" pitchFamily="18" charset="0"/>
              </a:rPr>
              <a:t> quickly adapted to challenges presented at offensive’s onset</a:t>
            </a:r>
          </a:p>
          <a:p>
            <a:pPr marL="57150">
              <a:lnSpc>
                <a:spcPct val="90000"/>
              </a:lnSpc>
              <a:spcAft>
                <a:spcPts val="600"/>
              </a:spcAft>
            </a:pPr>
            <a:endParaRPr lang="en-US" sz="2400" dirty="0">
              <a:solidFill>
                <a:schemeClr val="bg1">
                  <a:alpha val="80000"/>
                </a:schemeClr>
              </a:solidFill>
              <a:latin typeface="Georgia Pro Semibold" panose="02040702050405020303" pitchFamily="18" charset="0"/>
            </a:endParaRPr>
          </a:p>
          <a:p>
            <a:pPr marL="28575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Georgia Pro Semibold" panose="02040702050405020303" pitchFamily="18" charset="0"/>
              </a:rPr>
              <a:t>AEF and French broke through to the German railway line only days before the Armistice</a:t>
            </a:r>
          </a:p>
          <a:p>
            <a:pPr indent="-228600">
              <a:lnSpc>
                <a:spcPct val="90000"/>
              </a:lnSpc>
              <a:spcAft>
                <a:spcPts val="600"/>
              </a:spcAft>
              <a:buFont typeface="Arial" panose="020B0604020202020204" pitchFamily="34" charset="0"/>
              <a:buChar char="•"/>
            </a:pPr>
            <a:endParaRPr lang="en-US" sz="2400" dirty="0">
              <a:solidFill>
                <a:schemeClr val="bg1">
                  <a:alpha val="80000"/>
                </a:schemeClr>
              </a:solidFill>
            </a:endParaRPr>
          </a:p>
        </p:txBody>
      </p:sp>
      <p:grpSp>
        <p:nvGrpSpPr>
          <p:cNvPr id="2057" name="Group 2056">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058" name="Group 2057">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062" name="Freeform: Shape 2061">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059" name="Group 2058">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060" name="Freeform: Shape 2059">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050" name="Picture 2">
            <a:extLst>
              <a:ext uri="{FF2B5EF4-FFF2-40B4-BE49-F238E27FC236}">
                <a16:creationId xmlns:a16="http://schemas.microsoft.com/office/drawing/2014/main" id="{AED9BB32-6AE8-4B6A-9BEB-D5F41E6305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932" y="1402130"/>
            <a:ext cx="4369112" cy="296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0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B3D808-79D9-42C9-AA0F-489D232113CA}"/>
              </a:ext>
            </a:extLst>
          </p:cNvPr>
          <p:cNvSpPr>
            <a:spLocks noGrp="1"/>
          </p:cNvSpPr>
          <p:nvPr>
            <p:ph type="title"/>
          </p:nvPr>
        </p:nvSpPr>
        <p:spPr>
          <a:xfrm>
            <a:off x="5354955" y="552183"/>
            <a:ext cx="5998840" cy="1629158"/>
          </a:xfrm>
          <a:noFill/>
        </p:spPr>
        <p:txBody>
          <a:bodyPr vert="horz" lIns="91440" tIns="45720" rIns="91440" bIns="45720" rtlCol="0" anchor="b">
            <a:normAutofit fontScale="90000"/>
          </a:bodyPr>
          <a:lstStyle/>
          <a:p>
            <a:pPr algn="ctr"/>
            <a:r>
              <a:rPr lang="en-US" sz="5200" dirty="0">
                <a:latin typeface="Georgia Pro Semibold" panose="02040702050405020303" pitchFamily="18" charset="0"/>
              </a:rPr>
              <a:t>FM 3-0, </a:t>
            </a:r>
            <a:r>
              <a:rPr lang="en-US" sz="5200" i="1" dirty="0">
                <a:latin typeface="Georgia Pro Semibold" panose="02040702050405020303" pitchFamily="18" charset="0"/>
              </a:rPr>
              <a:t>Operations</a:t>
            </a:r>
            <a:br>
              <a:rPr lang="en-US" sz="5200" i="1" dirty="0">
                <a:latin typeface="Georgia Pro Semibold" panose="02040702050405020303" pitchFamily="18" charset="0"/>
              </a:rPr>
            </a:br>
            <a:r>
              <a:rPr lang="en-US" sz="5200" dirty="0">
                <a:latin typeface="Georgia Pro Semibold" panose="02040702050405020303" pitchFamily="18" charset="0"/>
              </a:rPr>
              <a:t>Consolidation of Gains</a:t>
            </a:r>
          </a:p>
        </p:txBody>
      </p:sp>
      <p:pic>
        <p:nvPicPr>
          <p:cNvPr id="1026" name="Picture 2" descr="US Army Field Manual FM 3-0 Operations October 2017: US Army, United States  Government: 9781978056381: Amazon.com: Books">
            <a:extLst>
              <a:ext uri="{FF2B5EF4-FFF2-40B4-BE49-F238E27FC236}">
                <a16:creationId xmlns:a16="http://schemas.microsoft.com/office/drawing/2014/main" id="{515AC711-EDF3-4358-AED4-7DAD6CDD0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58"/>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BF88A1-C7DE-4DAB-AC37-7883719DB0B8}"/>
              </a:ext>
            </a:extLst>
          </p:cNvPr>
          <p:cNvSpPr txBox="1"/>
          <p:nvPr/>
        </p:nvSpPr>
        <p:spPr>
          <a:xfrm>
            <a:off x="5376231" y="2181341"/>
            <a:ext cx="5977564"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ro Semibold" panose="02040702050405020303" pitchFamily="18" charset="0"/>
              </a:rPr>
              <a:t>“Essential to any operation”</a:t>
            </a:r>
          </a:p>
          <a:p>
            <a:pPr marL="285750" indent="-285750">
              <a:buFont typeface="Arial" panose="020B0604020202020204" pitchFamily="34" charset="0"/>
              <a:buChar char="•"/>
            </a:pPr>
            <a:r>
              <a:rPr lang="en-US" sz="2000" dirty="0">
                <a:latin typeface="Georgia Pro Semibold" panose="02040702050405020303" pitchFamily="18" charset="0"/>
              </a:rPr>
              <a:t>Removal of the enemy’s capability and will for further resistance</a:t>
            </a:r>
          </a:p>
          <a:p>
            <a:pPr marL="285750" indent="-285750">
              <a:buFont typeface="Arial" panose="020B0604020202020204" pitchFamily="34" charset="0"/>
              <a:buChar char="•"/>
            </a:pPr>
            <a:r>
              <a:rPr lang="en-US" sz="2000" dirty="0">
                <a:latin typeface="Georgia Pro Semibold" panose="02040702050405020303" pitchFamily="18" charset="0"/>
              </a:rPr>
              <a:t>“integral to winning armed conflict and achieving enduring success”</a:t>
            </a:r>
          </a:p>
          <a:p>
            <a:pPr marL="285750" indent="-285750">
              <a:buFont typeface="Arial" panose="020B0604020202020204" pitchFamily="34" charset="0"/>
              <a:buChar char="•"/>
            </a:pPr>
            <a:r>
              <a:rPr lang="en-US" sz="2000" dirty="0">
                <a:latin typeface="Georgia Pro Semibold" panose="02040702050405020303" pitchFamily="18" charset="0"/>
              </a:rPr>
              <a:t>“the final exploitation of tactical success”</a:t>
            </a:r>
          </a:p>
          <a:p>
            <a:pPr marL="285750" indent="-285750">
              <a:buFont typeface="Arial" panose="020B0604020202020204" pitchFamily="34" charset="0"/>
              <a:buChar char="•"/>
            </a:pPr>
            <a:r>
              <a:rPr lang="en-US" sz="2000" dirty="0">
                <a:latin typeface="Georgia Pro Semibold" panose="02040702050405020303" pitchFamily="18" charset="0"/>
              </a:rPr>
              <a:t>Frontline </a:t>
            </a:r>
            <a:r>
              <a:rPr lang="en-US" sz="2000" dirty="0" err="1">
                <a:latin typeface="Georgia Pro Semibold" panose="02040702050405020303" pitchFamily="18" charset="0"/>
              </a:rPr>
              <a:t>manuever</a:t>
            </a:r>
            <a:r>
              <a:rPr lang="en-US" sz="2000" dirty="0">
                <a:latin typeface="Georgia Pro Semibold" panose="02040702050405020303" pitchFamily="18" charset="0"/>
              </a:rPr>
              <a:t> element s initiate this process and consolidation of gains operations fully capitalize on the gains made</a:t>
            </a:r>
          </a:p>
          <a:p>
            <a:pPr marL="285750" indent="-285750">
              <a:buFont typeface="Arial" panose="020B0604020202020204" pitchFamily="34" charset="0"/>
              <a:buChar char="•"/>
            </a:pPr>
            <a:r>
              <a:rPr lang="en-US" sz="2000" dirty="0">
                <a:latin typeface="Georgia Pro Semibold" panose="02040702050405020303" pitchFamily="18" charset="0"/>
              </a:rPr>
              <a:t>By definition, such operations do not occur in areas of close and large-scale combat, but rather where security and stabilization are required to move the overall force forward</a:t>
            </a:r>
          </a:p>
          <a:p>
            <a:pPr marL="285750" indent="-285750">
              <a:buFont typeface="Arial" panose="020B0604020202020204" pitchFamily="34" charset="0"/>
              <a:buChar char="•"/>
            </a:pPr>
            <a:r>
              <a:rPr lang="en-US" sz="2000" dirty="0">
                <a:latin typeface="Georgia Pro Semibold" panose="02040702050405020303" pitchFamily="18" charset="0"/>
              </a:rPr>
              <a:t>Maintaining seized territory while ensuring offensive momentum</a:t>
            </a:r>
          </a:p>
        </p:txBody>
      </p:sp>
    </p:spTree>
    <p:extLst>
      <p:ext uri="{BB962C8B-B14F-4D97-AF65-F5344CB8AC3E}">
        <p14:creationId xmlns:p14="http://schemas.microsoft.com/office/powerpoint/2010/main" val="230539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0314-FD40-4EA2-B8F1-2B303CC1B5AA}"/>
              </a:ext>
            </a:extLst>
          </p:cNvPr>
          <p:cNvSpPr>
            <a:spLocks noGrp="1"/>
          </p:cNvSpPr>
          <p:nvPr>
            <p:ph type="title"/>
          </p:nvPr>
        </p:nvSpPr>
        <p:spPr>
          <a:xfrm>
            <a:off x="7326217" y="0"/>
            <a:ext cx="4682169" cy="2082188"/>
          </a:xfrm>
        </p:spPr>
        <p:txBody>
          <a:bodyPr vert="horz" lIns="91440" tIns="45720" rIns="91440" bIns="45720" rtlCol="0" anchor="b">
            <a:normAutofit/>
          </a:bodyPr>
          <a:lstStyle/>
          <a:p>
            <a:pPr algn="ctr"/>
            <a:r>
              <a:rPr lang="en-US" dirty="0">
                <a:latin typeface="Georgia Pro Semibold" panose="02040702050405020303" pitchFamily="18" charset="0"/>
              </a:rPr>
              <a:t>FM 3-0 and the Meuse-Argonne Offensive</a:t>
            </a:r>
          </a:p>
        </p:txBody>
      </p:sp>
      <p:sp>
        <p:nvSpPr>
          <p:cNvPr id="2055" name="Freeform: Shape 205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Meuse Argonne Offensive - American Casualties of War, Gold Star Archive">
            <a:extLst>
              <a:ext uri="{FF2B5EF4-FFF2-40B4-BE49-F238E27FC236}">
                <a16:creationId xmlns:a16="http://schemas.microsoft.com/office/drawing/2014/main" id="{CBBD3F52-56B2-41A4-B20C-FA4B77801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87" r="19592"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C20855-28F9-4D97-8B46-841C78AB1894}"/>
              </a:ext>
            </a:extLst>
          </p:cNvPr>
          <p:cNvSpPr txBox="1"/>
          <p:nvPr/>
        </p:nvSpPr>
        <p:spPr>
          <a:xfrm>
            <a:off x="7463928" y="2159306"/>
            <a:ext cx="440674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ro Semibold" panose="02040702050405020303" pitchFamily="18" charset="0"/>
              </a:rPr>
              <a:t>Establishing and maintaining lines of transportation and communication</a:t>
            </a:r>
          </a:p>
          <a:p>
            <a:pPr marL="285750" indent="-285750">
              <a:buFont typeface="Arial" panose="020B0604020202020204" pitchFamily="34" charset="0"/>
              <a:buChar char="•"/>
            </a:pPr>
            <a:endParaRPr lang="en-US" sz="2400" dirty="0">
              <a:latin typeface="Georgia Pro Semibold" panose="02040702050405020303" pitchFamily="18" charset="0"/>
            </a:endParaRPr>
          </a:p>
          <a:p>
            <a:pPr marL="285750" indent="-285750">
              <a:buFont typeface="Arial" panose="020B0604020202020204" pitchFamily="34" charset="0"/>
              <a:buChar char="•"/>
            </a:pPr>
            <a:r>
              <a:rPr lang="en-US" sz="2400" dirty="0">
                <a:latin typeface="Georgia Pro Semibold" panose="02040702050405020303" pitchFamily="18" charset="0"/>
              </a:rPr>
              <a:t>Clearing bypassed enemy forces (Mopping up)</a:t>
            </a:r>
          </a:p>
          <a:p>
            <a:pPr marL="285750" indent="-285750">
              <a:buFont typeface="Arial" panose="020B0604020202020204" pitchFamily="34" charset="0"/>
              <a:buChar char="•"/>
            </a:pPr>
            <a:endParaRPr lang="en-US" sz="2400" dirty="0">
              <a:latin typeface="Georgia Pro Semibold" panose="02040702050405020303" pitchFamily="18" charset="0"/>
            </a:endParaRPr>
          </a:p>
          <a:p>
            <a:pPr marL="285750" indent="-285750">
              <a:buFont typeface="Arial" panose="020B0604020202020204" pitchFamily="34" charset="0"/>
              <a:buChar char="•"/>
            </a:pPr>
            <a:r>
              <a:rPr lang="en-US" sz="2400" dirty="0">
                <a:latin typeface="Georgia Pro Semibold" panose="02040702050405020303" pitchFamily="18" charset="0"/>
              </a:rPr>
              <a:t>Handling and interrogating EPWs</a:t>
            </a:r>
          </a:p>
          <a:p>
            <a:pPr marL="285750" indent="-285750">
              <a:buFont typeface="Arial" panose="020B0604020202020204" pitchFamily="34" charset="0"/>
              <a:buChar char="•"/>
            </a:pPr>
            <a:endParaRPr lang="en-US" sz="2400" dirty="0">
              <a:latin typeface="Georgia Pro Semibold" panose="02040702050405020303" pitchFamily="18" charset="0"/>
            </a:endParaRPr>
          </a:p>
          <a:p>
            <a:pPr marL="285750" indent="-285750">
              <a:buFont typeface="Arial" panose="020B0604020202020204" pitchFamily="34" charset="0"/>
              <a:buChar char="•"/>
            </a:pPr>
            <a:r>
              <a:rPr lang="en-US" sz="2400" dirty="0">
                <a:latin typeface="Georgia Pro Semibold" panose="02040702050405020303" pitchFamily="18" charset="0"/>
              </a:rPr>
              <a:t>Providing medical services</a:t>
            </a:r>
          </a:p>
        </p:txBody>
      </p:sp>
    </p:spTree>
    <p:extLst>
      <p:ext uri="{BB962C8B-B14F-4D97-AF65-F5344CB8AC3E}">
        <p14:creationId xmlns:p14="http://schemas.microsoft.com/office/powerpoint/2010/main" val="19634760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World War I draftees from New York City made history in the 77th Division |  Article | The United States Army">
            <a:extLst>
              <a:ext uri="{FF2B5EF4-FFF2-40B4-BE49-F238E27FC236}">
                <a16:creationId xmlns:a16="http://schemas.microsoft.com/office/drawing/2014/main" id="{1DA83AA1-F469-4883-965E-9A6F083E0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3" b="67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136FF-28BA-4F9C-8E4B-25C012920A05}"/>
              </a:ext>
            </a:extLst>
          </p:cNvPr>
          <p:cNvSpPr>
            <a:spLocks noGrp="1"/>
          </p:cNvSpPr>
          <p:nvPr>
            <p:ph type="title"/>
          </p:nvPr>
        </p:nvSpPr>
        <p:spPr>
          <a:xfrm>
            <a:off x="523875" y="5317240"/>
            <a:ext cx="11210925" cy="744836"/>
          </a:xfrm>
        </p:spPr>
        <p:txBody>
          <a:bodyPr>
            <a:normAutofit/>
          </a:bodyPr>
          <a:lstStyle/>
          <a:p>
            <a:pPr algn="ctr"/>
            <a:r>
              <a:rPr lang="en-US" sz="3600" dirty="0">
                <a:solidFill>
                  <a:schemeClr val="tx1">
                    <a:lumMod val="85000"/>
                    <a:lumOff val="15000"/>
                  </a:schemeClr>
                </a:solidFill>
                <a:latin typeface="Georgia Pro Semibold" panose="02040702050405020303" pitchFamily="18" charset="0"/>
              </a:rPr>
              <a:t>The Offensive in Context</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92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p of Allied Positions During the Meuse-Argonne Offensive | Harry S. Truman">
            <a:extLst>
              <a:ext uri="{FF2B5EF4-FFF2-40B4-BE49-F238E27FC236}">
                <a16:creationId xmlns:a16="http://schemas.microsoft.com/office/drawing/2014/main" id="{6C036CE7-C7D6-458B-906A-F6DF7EED28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4" r="5471" b="12289"/>
          <a:stretch/>
        </p:blipFill>
        <p:spPr bwMode="auto">
          <a:xfrm>
            <a:off x="0" y="1502"/>
            <a:ext cx="6096000" cy="6856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BBC699-1106-4124-9659-87019B9B9E63}"/>
              </a:ext>
            </a:extLst>
          </p:cNvPr>
          <p:cNvSpPr txBox="1"/>
          <p:nvPr/>
        </p:nvSpPr>
        <p:spPr>
          <a:xfrm>
            <a:off x="6566053" y="473725"/>
            <a:ext cx="5221995" cy="544764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eorgia Pro Semibold" panose="02040702050405020303" pitchFamily="18" charset="0"/>
              </a:rPr>
              <a:t>The AEF under Gen. John “Black Jack” Pershing followed the typical WWI strategy of using overwhelming force to break enemy defenses</a:t>
            </a:r>
          </a:p>
          <a:p>
            <a:pPr marL="285750" indent="-285750">
              <a:buFont typeface="Arial" panose="020B0604020202020204" pitchFamily="34" charset="0"/>
              <a:buChar char="•"/>
            </a:pPr>
            <a:endParaRPr lang="en-US" dirty="0">
              <a:latin typeface="Georgia Pro Semibold" panose="02040702050405020303" pitchFamily="18" charset="0"/>
            </a:endParaRPr>
          </a:p>
          <a:p>
            <a:pPr marL="285750" indent="-285750">
              <a:buFont typeface="Arial" panose="020B0604020202020204" pitchFamily="34" charset="0"/>
              <a:buChar char="•"/>
            </a:pPr>
            <a:r>
              <a:rPr lang="en-US" dirty="0">
                <a:latin typeface="Georgia Pro Semibold" panose="02040702050405020303" pitchFamily="18" charset="0"/>
              </a:rPr>
              <a:t>Pershing sought to capitalize on fresher, more enthusiastic AEF against war-wary Germans</a:t>
            </a:r>
          </a:p>
          <a:p>
            <a:pPr marL="285750" indent="-285750">
              <a:buFont typeface="Arial" panose="020B0604020202020204" pitchFamily="34" charset="0"/>
              <a:buChar char="•"/>
            </a:pPr>
            <a:endParaRPr lang="en-US" dirty="0">
              <a:latin typeface="Georgia Pro Semibold" panose="02040702050405020303" pitchFamily="18" charset="0"/>
            </a:endParaRPr>
          </a:p>
          <a:p>
            <a:r>
              <a:rPr lang="en-US" sz="2400" dirty="0">
                <a:latin typeface="Georgia Pro Semibold" panose="02040702050405020303" pitchFamily="18" charset="0"/>
              </a:rPr>
              <a:t>Objectives: </a:t>
            </a:r>
          </a:p>
          <a:p>
            <a:pPr marL="342900" indent="-342900">
              <a:buFont typeface="+mj-lt"/>
              <a:buAutoNum type="arabicPeriod"/>
            </a:pPr>
            <a:r>
              <a:rPr lang="en-US" dirty="0">
                <a:latin typeface="Georgia Pro Semibold" panose="02040702050405020303" pitchFamily="18" charset="0"/>
              </a:rPr>
              <a:t>Break through enemy defenses and cut off German railway system</a:t>
            </a:r>
          </a:p>
          <a:p>
            <a:pPr marL="342900" indent="-342900">
              <a:buFont typeface="+mj-lt"/>
              <a:buAutoNum type="arabicPeriod"/>
            </a:pPr>
            <a:r>
              <a:rPr lang="en-US" dirty="0">
                <a:latin typeface="Georgia Pro Semibold" panose="02040702050405020303" pitchFamily="18" charset="0"/>
              </a:rPr>
              <a:t>Divert German strategic deserves to the Argonne forest/Meuse River valley allowing Allied forces to attack further north</a:t>
            </a:r>
          </a:p>
          <a:p>
            <a:pPr marL="342900" indent="-342900">
              <a:buFont typeface="+mj-lt"/>
              <a:buAutoNum type="arabicPeriod"/>
            </a:pPr>
            <a:endParaRPr lang="en-US" dirty="0">
              <a:latin typeface="Georgia Pro Semibold" panose="02040702050405020303" pitchFamily="18" charset="0"/>
            </a:endParaRPr>
          </a:p>
          <a:p>
            <a:pPr marL="285750" indent="-285750">
              <a:buFont typeface="Arial" panose="020B0604020202020204" pitchFamily="34" charset="0"/>
              <a:buChar char="•"/>
            </a:pPr>
            <a:r>
              <a:rPr lang="en-US" dirty="0">
                <a:latin typeface="Georgia Pro Semibold" panose="02040702050405020303" pitchFamily="18" charset="0"/>
              </a:rPr>
              <a:t>Offensive was American-led/French supported</a:t>
            </a:r>
          </a:p>
        </p:txBody>
      </p:sp>
    </p:spTree>
    <p:extLst>
      <p:ext uri="{BB962C8B-B14F-4D97-AF65-F5344CB8AC3E}">
        <p14:creationId xmlns:p14="http://schemas.microsoft.com/office/powerpoint/2010/main" val="295551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Ferdinand Foch - World War I - French Army">
            <a:extLst>
              <a:ext uri="{FF2B5EF4-FFF2-40B4-BE49-F238E27FC236}">
                <a16:creationId xmlns:a16="http://schemas.microsoft.com/office/drawing/2014/main" id="{F700037C-F88F-4B38-8AFD-7431C871A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60" r="22961" b="-1"/>
          <a:stretch/>
        </p:blipFill>
        <p:spPr bwMode="auto">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John J. (Black Jack) Pershing | Biography, Facts, &amp; Nickname | Britannica">
            <a:extLst>
              <a:ext uri="{FF2B5EF4-FFF2-40B4-BE49-F238E27FC236}">
                <a16:creationId xmlns:a16="http://schemas.microsoft.com/office/drawing/2014/main" id="{553AECBC-99D4-440E-9CD6-DFD13902C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87"/>
          <a:stretch/>
        </p:blipFill>
        <p:spPr bwMode="auto">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55" name="Freeform: Shape 6154">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57" name="Freeform: Shape 6156">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053349-9C56-482F-BEBF-BA0EE3F700AF}"/>
              </a:ext>
            </a:extLst>
          </p:cNvPr>
          <p:cNvSpPr>
            <a:spLocks noGrp="1"/>
          </p:cNvSpPr>
          <p:nvPr>
            <p:ph type="title"/>
          </p:nvPr>
        </p:nvSpPr>
        <p:spPr>
          <a:xfrm>
            <a:off x="438912" y="867671"/>
            <a:ext cx="3430958" cy="701259"/>
          </a:xfrm>
        </p:spPr>
        <p:txBody>
          <a:bodyPr vert="horz" lIns="91440" tIns="45720" rIns="91440" bIns="45720" rtlCol="0" anchor="b">
            <a:noAutofit/>
          </a:bodyPr>
          <a:lstStyle/>
          <a:p>
            <a:pPr algn="ctr"/>
            <a:r>
              <a:rPr lang="en-US" sz="2800" kern="1200" dirty="0">
                <a:solidFill>
                  <a:schemeClr val="tx1"/>
                </a:solidFill>
                <a:latin typeface="Georgia Pro Semibold" panose="02040702050405020303" pitchFamily="18" charset="0"/>
              </a:rPr>
              <a:t>Coordinating with Allies</a:t>
            </a:r>
          </a:p>
        </p:txBody>
      </p:sp>
      <p:sp>
        <p:nvSpPr>
          <p:cNvPr id="6159" name="Rectangle 6158">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6161" name="Rectangle 616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C87D541-7F1F-4809-A9B6-51A9C8E437B4}"/>
              </a:ext>
            </a:extLst>
          </p:cNvPr>
          <p:cNvSpPr txBox="1"/>
          <p:nvPr/>
        </p:nvSpPr>
        <p:spPr>
          <a:xfrm>
            <a:off x="4397136" y="6386746"/>
            <a:ext cx="2697342" cy="369332"/>
          </a:xfrm>
          <a:prstGeom prst="rect">
            <a:avLst/>
          </a:prstGeom>
          <a:solidFill>
            <a:schemeClr val="bg1"/>
          </a:solidFill>
        </p:spPr>
        <p:txBody>
          <a:bodyPr wrap="square" rtlCol="0">
            <a:spAutoFit/>
          </a:bodyPr>
          <a:lstStyle/>
          <a:p>
            <a:pPr algn="ctr"/>
            <a:r>
              <a:rPr lang="en-US" dirty="0">
                <a:latin typeface="Georgia Pro Semibold" panose="02040702050405020303" pitchFamily="18" charset="0"/>
              </a:rPr>
              <a:t>Gen. John Pershing</a:t>
            </a:r>
          </a:p>
        </p:txBody>
      </p:sp>
      <p:sp>
        <p:nvSpPr>
          <p:cNvPr id="11" name="TextBox 10">
            <a:extLst>
              <a:ext uri="{FF2B5EF4-FFF2-40B4-BE49-F238E27FC236}">
                <a16:creationId xmlns:a16="http://schemas.microsoft.com/office/drawing/2014/main" id="{CEE30934-0A98-4DD4-A90D-14A28DCCAB2D}"/>
              </a:ext>
            </a:extLst>
          </p:cNvPr>
          <p:cNvSpPr txBox="1"/>
          <p:nvPr/>
        </p:nvSpPr>
        <p:spPr>
          <a:xfrm>
            <a:off x="9016180" y="6386746"/>
            <a:ext cx="2697342" cy="369332"/>
          </a:xfrm>
          <a:prstGeom prst="rect">
            <a:avLst/>
          </a:prstGeom>
          <a:solidFill>
            <a:schemeClr val="bg1"/>
          </a:solidFill>
        </p:spPr>
        <p:txBody>
          <a:bodyPr wrap="square" rtlCol="0">
            <a:spAutoFit/>
          </a:bodyPr>
          <a:lstStyle/>
          <a:p>
            <a:pPr algn="ctr"/>
            <a:r>
              <a:rPr lang="en-US" dirty="0">
                <a:latin typeface="Georgia Pro Semibold" panose="02040702050405020303" pitchFamily="18" charset="0"/>
              </a:rPr>
              <a:t>Gen. Ferdinand Foch</a:t>
            </a:r>
          </a:p>
        </p:txBody>
      </p:sp>
      <p:sp>
        <p:nvSpPr>
          <p:cNvPr id="4" name="TextBox 3">
            <a:extLst>
              <a:ext uri="{FF2B5EF4-FFF2-40B4-BE49-F238E27FC236}">
                <a16:creationId xmlns:a16="http://schemas.microsoft.com/office/drawing/2014/main" id="{AF31F4DD-6848-4668-BED5-3DFB5C59D6CC}"/>
              </a:ext>
            </a:extLst>
          </p:cNvPr>
          <p:cNvSpPr txBox="1"/>
          <p:nvPr/>
        </p:nvSpPr>
        <p:spPr>
          <a:xfrm>
            <a:off x="539282" y="1639626"/>
            <a:ext cx="3106307" cy="513986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eorgia Pro Semibold" panose="02040702050405020303" pitchFamily="18" charset="0"/>
              </a:rPr>
              <a:t>AEF and Allied counterparts doubt enough other</a:t>
            </a:r>
          </a:p>
          <a:p>
            <a:pPr marL="285750" indent="-285750">
              <a:buFont typeface="Arial" panose="020B0604020202020204" pitchFamily="34" charset="0"/>
              <a:buChar char="•"/>
            </a:pPr>
            <a:r>
              <a:rPr lang="en-US" dirty="0">
                <a:latin typeface="Georgia Pro Semibold" panose="02040702050405020303" pitchFamily="18" charset="0"/>
              </a:rPr>
              <a:t>Americans resistant to integrating forces</a:t>
            </a:r>
          </a:p>
          <a:p>
            <a:r>
              <a:rPr lang="en-US" sz="2000" dirty="0">
                <a:latin typeface="Georgia Pro Semibold" panose="02040702050405020303" pitchFamily="18" charset="0"/>
              </a:rPr>
              <a:t>Different training emphasis</a:t>
            </a:r>
          </a:p>
          <a:p>
            <a:pPr marL="342900" indent="-342900">
              <a:buFont typeface="+mj-lt"/>
              <a:buAutoNum type="arabicPeriod"/>
            </a:pPr>
            <a:r>
              <a:rPr lang="en-US" dirty="0">
                <a:latin typeface="Georgia Pro Semibold" panose="02040702050405020303" pitchFamily="18" charset="0"/>
              </a:rPr>
              <a:t>British and French use joint training between infantry and artillery (light howitzers)</a:t>
            </a:r>
          </a:p>
          <a:p>
            <a:pPr marL="342900" indent="-342900">
              <a:buFont typeface="+mj-lt"/>
              <a:buAutoNum type="arabicPeriod"/>
            </a:pPr>
            <a:r>
              <a:rPr lang="en-US" dirty="0">
                <a:latin typeface="Georgia Pro Semibold" panose="02040702050405020303" pitchFamily="18" charset="0"/>
              </a:rPr>
              <a:t>AEF use individual training on marksmanship and aggressiveness, supported by heavy artillery (French 75mm and 155mm)</a:t>
            </a:r>
          </a:p>
        </p:txBody>
      </p:sp>
    </p:spTree>
    <p:extLst>
      <p:ext uri="{BB962C8B-B14F-4D97-AF65-F5344CB8AC3E}">
        <p14:creationId xmlns:p14="http://schemas.microsoft.com/office/powerpoint/2010/main" val="203681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79th Division and “Baltimore's Own” at Montfaucon, Meuse Argonne -100  years">
            <a:extLst>
              <a:ext uri="{FF2B5EF4-FFF2-40B4-BE49-F238E27FC236}">
                <a16:creationId xmlns:a16="http://schemas.microsoft.com/office/drawing/2014/main" id="{547BE526-4956-4DF1-8AEE-69BF61AF6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721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57849E-CCFF-468B-AE45-86F4805A0930}"/>
              </a:ext>
            </a:extLst>
          </p:cNvPr>
          <p:cNvSpPr txBox="1"/>
          <p:nvPr/>
        </p:nvSpPr>
        <p:spPr>
          <a:xfrm>
            <a:off x="9287219" y="27451"/>
            <a:ext cx="2904781" cy="624786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ro Semibold" panose="02040702050405020303" pitchFamily="18" charset="0"/>
              </a:rPr>
              <a:t>Operation born of compromise</a:t>
            </a:r>
          </a:p>
          <a:p>
            <a:pPr marL="285750" indent="-285750">
              <a:buFont typeface="Arial" panose="020B0604020202020204" pitchFamily="34" charset="0"/>
              <a:buChar char="•"/>
            </a:pPr>
            <a:endParaRPr lang="en-US" sz="2000" dirty="0">
              <a:latin typeface="Georgia Pro Semibold" panose="02040702050405020303" pitchFamily="18" charset="0"/>
            </a:endParaRPr>
          </a:p>
          <a:p>
            <a:pPr marL="285750" indent="-285750">
              <a:buFont typeface="Arial" panose="020B0604020202020204" pitchFamily="34" charset="0"/>
              <a:buChar char="•"/>
            </a:pPr>
            <a:r>
              <a:rPr lang="en-US" sz="2000" dirty="0">
                <a:latin typeface="Georgia Pro Semibold" panose="02040702050405020303" pitchFamily="18" charset="0"/>
              </a:rPr>
              <a:t>AEF leads the offensive supported by French 4</a:t>
            </a:r>
            <a:r>
              <a:rPr lang="en-US" sz="2000" baseline="30000" dirty="0">
                <a:latin typeface="Georgia Pro Semibold" panose="02040702050405020303" pitchFamily="18" charset="0"/>
              </a:rPr>
              <a:t>th</a:t>
            </a:r>
            <a:r>
              <a:rPr lang="en-US" sz="2000" dirty="0">
                <a:latin typeface="Georgia Pro Semibold" panose="02040702050405020303" pitchFamily="18" charset="0"/>
              </a:rPr>
              <a:t> Army</a:t>
            </a:r>
          </a:p>
          <a:p>
            <a:pPr marL="285750" indent="-285750">
              <a:buFont typeface="Arial" panose="020B0604020202020204" pitchFamily="34" charset="0"/>
              <a:buChar char="•"/>
            </a:pPr>
            <a:endParaRPr lang="en-US" sz="2000" dirty="0">
              <a:latin typeface="Georgia Pro Semibold" panose="02040702050405020303" pitchFamily="18" charset="0"/>
            </a:endParaRPr>
          </a:p>
          <a:p>
            <a:pPr marL="285750" indent="-285750">
              <a:buFont typeface="Arial" panose="020B0604020202020204" pitchFamily="34" charset="0"/>
              <a:buChar char="•"/>
            </a:pPr>
            <a:r>
              <a:rPr lang="en-US" sz="2000" dirty="0">
                <a:latin typeface="Georgia Pro Semibold" panose="02040702050405020303" pitchFamily="18" charset="0"/>
              </a:rPr>
              <a:t>Operation begins on September 26 with the ambitious objective of the 79</a:t>
            </a:r>
            <a:r>
              <a:rPr lang="en-US" sz="2000" baseline="30000" dirty="0">
                <a:latin typeface="Georgia Pro Semibold" panose="02040702050405020303" pitchFamily="18" charset="0"/>
              </a:rPr>
              <a:t>th</a:t>
            </a:r>
            <a:r>
              <a:rPr lang="en-US" sz="2000" dirty="0">
                <a:latin typeface="Georgia Pro Semibold" panose="02040702050405020303" pitchFamily="18" charset="0"/>
              </a:rPr>
              <a:t> seizing </a:t>
            </a:r>
            <a:r>
              <a:rPr lang="en-US" sz="2000" dirty="0" err="1">
                <a:latin typeface="Georgia Pro Semibold" panose="02040702050405020303" pitchFamily="18" charset="0"/>
              </a:rPr>
              <a:t>Montfaucon</a:t>
            </a:r>
            <a:r>
              <a:rPr lang="en-US" sz="2000" dirty="0">
                <a:latin typeface="Georgia Pro Semibold" panose="02040702050405020303" pitchFamily="18" charset="0"/>
              </a:rPr>
              <a:t> on day 1</a:t>
            </a:r>
          </a:p>
          <a:p>
            <a:pPr marL="285750" indent="-285750">
              <a:buFont typeface="Arial" panose="020B0604020202020204" pitchFamily="34" charset="0"/>
              <a:buChar char="•"/>
            </a:pPr>
            <a:endParaRPr lang="en-US" sz="2000" dirty="0">
              <a:latin typeface="Georgia Pro Semibold" panose="02040702050405020303" pitchFamily="18" charset="0"/>
            </a:endParaRPr>
          </a:p>
          <a:p>
            <a:pPr marL="285750" indent="-285750">
              <a:buFont typeface="Arial" panose="020B0604020202020204" pitchFamily="34" charset="0"/>
              <a:buChar char="•"/>
            </a:pPr>
            <a:r>
              <a:rPr lang="en-US" sz="2000" dirty="0">
                <a:latin typeface="Georgia Pro Semibold" panose="02040702050405020303" pitchFamily="18" charset="0"/>
              </a:rPr>
              <a:t>Movement of 1 million troops plus equipment from St. </a:t>
            </a:r>
            <a:r>
              <a:rPr lang="en-US" sz="2000" dirty="0" err="1">
                <a:latin typeface="Georgia Pro Semibold" panose="02040702050405020303" pitchFamily="18" charset="0"/>
              </a:rPr>
              <a:t>Mihiel</a:t>
            </a:r>
            <a:r>
              <a:rPr lang="en-US" sz="2000" dirty="0">
                <a:latin typeface="Georgia Pro Semibold" panose="02040702050405020303" pitchFamily="18" charset="0"/>
              </a:rPr>
              <a:t> Salient in 2 weeks highlights first </a:t>
            </a:r>
            <a:r>
              <a:rPr lang="en-US" sz="2000" dirty="0" err="1">
                <a:latin typeface="Georgia Pro Semibold" panose="02040702050405020303" pitchFamily="18" charset="0"/>
              </a:rPr>
              <a:t>CoG</a:t>
            </a:r>
            <a:r>
              <a:rPr lang="en-US" sz="2000" dirty="0">
                <a:latin typeface="Georgia Pro Semibold" panose="02040702050405020303" pitchFamily="18" charset="0"/>
              </a:rPr>
              <a:t> challenge</a:t>
            </a:r>
          </a:p>
        </p:txBody>
      </p:sp>
    </p:spTree>
    <p:extLst>
      <p:ext uri="{BB962C8B-B14F-4D97-AF65-F5344CB8AC3E}">
        <p14:creationId xmlns:p14="http://schemas.microsoft.com/office/powerpoint/2010/main" val="278780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79th Division and “Baltimore's Own” at Montfaucon, Meuse Argonne -100  years">
            <a:extLst>
              <a:ext uri="{FF2B5EF4-FFF2-40B4-BE49-F238E27FC236}">
                <a16:creationId xmlns:a16="http://schemas.microsoft.com/office/drawing/2014/main" id="{547BE526-4956-4DF1-8AEE-69BF61AF6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78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92F85A-9A30-475E-BE1C-5465891ECE2A}"/>
              </a:ext>
            </a:extLst>
          </p:cNvPr>
          <p:cNvSpPr txBox="1"/>
          <p:nvPr/>
        </p:nvSpPr>
        <p:spPr>
          <a:xfrm>
            <a:off x="9077899" y="335923"/>
            <a:ext cx="2908453" cy="594008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ro Semibold" panose="02040702050405020303" pitchFamily="18" charset="0"/>
              </a:rPr>
              <a:t>Myriad traffic jams</a:t>
            </a:r>
          </a:p>
          <a:p>
            <a:pPr marL="285750" indent="-285750">
              <a:buFont typeface="Arial" panose="020B0604020202020204" pitchFamily="34" charset="0"/>
              <a:buChar char="•"/>
            </a:pPr>
            <a:endParaRPr lang="en-US" sz="2000" dirty="0">
              <a:latin typeface="Georgia Pro Semibold" panose="02040702050405020303" pitchFamily="18" charset="0"/>
            </a:endParaRPr>
          </a:p>
          <a:p>
            <a:pPr marL="285750" indent="-285750">
              <a:buFont typeface="Arial" panose="020B0604020202020204" pitchFamily="34" charset="0"/>
              <a:buChar char="•"/>
            </a:pPr>
            <a:r>
              <a:rPr lang="en-US" sz="2000" dirty="0">
                <a:latin typeface="Georgia Pro Semibold" panose="02040702050405020303" pitchFamily="18" charset="0"/>
              </a:rPr>
              <a:t>Changes in orders</a:t>
            </a:r>
          </a:p>
          <a:p>
            <a:pPr marL="285750" indent="-285750">
              <a:buFont typeface="Arial" panose="020B0604020202020204" pitchFamily="34" charset="0"/>
              <a:buChar char="•"/>
            </a:pPr>
            <a:endParaRPr lang="en-US" sz="2000" dirty="0">
              <a:latin typeface="Georgia Pro Semibold" panose="02040702050405020303" pitchFamily="18" charset="0"/>
            </a:endParaRPr>
          </a:p>
          <a:p>
            <a:pPr marL="285750" indent="-285750">
              <a:buFont typeface="Arial" panose="020B0604020202020204" pitchFamily="34" charset="0"/>
              <a:buChar char="•"/>
            </a:pPr>
            <a:r>
              <a:rPr lang="en-US" sz="2000" dirty="0">
                <a:latin typeface="Georgia Pro Semibold" panose="02040702050405020303" pitchFamily="18" charset="0"/>
              </a:rPr>
              <a:t>Miscommunication</a:t>
            </a:r>
          </a:p>
          <a:p>
            <a:pPr marL="285750" indent="-285750">
              <a:buFont typeface="Arial" panose="020B0604020202020204" pitchFamily="34" charset="0"/>
              <a:buChar char="•"/>
            </a:pPr>
            <a:endParaRPr lang="en-US" sz="2000" dirty="0">
              <a:latin typeface="Georgia Pro Semibold" panose="02040702050405020303" pitchFamily="18" charset="0"/>
            </a:endParaRPr>
          </a:p>
          <a:p>
            <a:pPr marL="285750" indent="-285750">
              <a:buFont typeface="Arial" panose="020B0604020202020204" pitchFamily="34" charset="0"/>
              <a:buChar char="•"/>
            </a:pPr>
            <a:r>
              <a:rPr lang="en-US" sz="2000" dirty="0">
                <a:latin typeface="Georgia Pro Semibold" panose="02040702050405020303" pitchFamily="18" charset="0"/>
              </a:rPr>
              <a:t>Outright communication breakdown</a:t>
            </a:r>
          </a:p>
          <a:p>
            <a:pPr marL="285750" indent="-285750">
              <a:buFont typeface="Arial" panose="020B0604020202020204" pitchFamily="34" charset="0"/>
              <a:buChar char="•"/>
            </a:pPr>
            <a:endParaRPr lang="en-US" sz="2000" dirty="0">
              <a:latin typeface="Georgia Pro Semibold" panose="02040702050405020303" pitchFamily="18" charset="0"/>
            </a:endParaRPr>
          </a:p>
          <a:p>
            <a:r>
              <a:rPr lang="en-US" sz="2000" dirty="0">
                <a:latin typeface="Georgia Pro Semibold" panose="02040702050405020303" pitchFamily="18" charset="0"/>
              </a:rPr>
              <a:t>Nevertheless, Pershing did not allow any of these issues to slow or halt the plan</a:t>
            </a:r>
          </a:p>
          <a:p>
            <a:endParaRPr lang="en-US" sz="2000" dirty="0">
              <a:latin typeface="Georgia Pro Semibold" panose="02040702050405020303" pitchFamily="18" charset="0"/>
            </a:endParaRPr>
          </a:p>
          <a:p>
            <a:r>
              <a:rPr lang="en-US" sz="2000" dirty="0" err="1">
                <a:latin typeface="Georgia Pro Semibold" panose="02040702050405020303" pitchFamily="18" charset="0"/>
              </a:rPr>
              <a:t>CoS</a:t>
            </a:r>
            <a:r>
              <a:rPr lang="en-US" sz="2000" dirty="0">
                <a:latin typeface="Georgia Pro Semibold" panose="02040702050405020303" pitchFamily="18" charset="0"/>
              </a:rPr>
              <a:t> operations became essential to overcoming these issues</a:t>
            </a:r>
          </a:p>
        </p:txBody>
      </p:sp>
    </p:spTree>
    <p:extLst>
      <p:ext uri="{BB962C8B-B14F-4D97-AF65-F5344CB8AC3E}">
        <p14:creationId xmlns:p14="http://schemas.microsoft.com/office/powerpoint/2010/main" val="183049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E48577-583A-4F15-B455-0F38DEBA002E}"/>
              </a:ext>
            </a:extLst>
          </p:cNvPr>
          <p:cNvSpPr>
            <a:spLocks noGrp="1"/>
          </p:cNvSpPr>
          <p:nvPr>
            <p:ph type="title"/>
          </p:nvPr>
        </p:nvSpPr>
        <p:spPr>
          <a:xfrm>
            <a:off x="908454" y="1360481"/>
            <a:ext cx="4605340" cy="479336"/>
          </a:xfrm>
        </p:spPr>
        <p:txBody>
          <a:bodyPr vert="horz" lIns="91440" tIns="45720" rIns="91440" bIns="45720" rtlCol="0" anchor="b">
            <a:normAutofit/>
          </a:bodyPr>
          <a:lstStyle/>
          <a:p>
            <a:pPr algn="ctr"/>
            <a:r>
              <a:rPr lang="en-US" sz="2400" dirty="0">
                <a:solidFill>
                  <a:schemeClr val="bg1"/>
                </a:solidFill>
                <a:latin typeface="Georgia Pro Semibold" panose="02040702050405020303" pitchFamily="18" charset="0"/>
              </a:rPr>
              <a:t>Transportation Operations</a:t>
            </a:r>
          </a:p>
        </p:txBody>
      </p:sp>
      <p:pic>
        <p:nvPicPr>
          <p:cNvPr id="7170" name="Picture 2" descr="Meuse–Argonne offensive - Wikipedia">
            <a:extLst>
              <a:ext uri="{FF2B5EF4-FFF2-40B4-BE49-F238E27FC236}">
                <a16:creationId xmlns:a16="http://schemas.microsoft.com/office/drawing/2014/main" id="{3C8B7344-CD7E-43F0-BE98-ECD86744960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955" r="7624" b="-2"/>
          <a:stretch/>
        </p:blipFill>
        <p:spPr bwMode="auto">
          <a:xfrm>
            <a:off x="580073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BBF4E9-949F-4A0A-9AC4-370D2C216704}"/>
              </a:ext>
            </a:extLst>
          </p:cNvPr>
          <p:cNvSpPr txBox="1"/>
          <p:nvPr/>
        </p:nvSpPr>
        <p:spPr>
          <a:xfrm>
            <a:off x="908454" y="2170322"/>
            <a:ext cx="460534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latin typeface="Georgia Pro Semibold" panose="02040702050405020303" pitchFamily="18" charset="0"/>
              </a:rPr>
              <a:t>Gains cannot be consolidated if advancing forces cannot receive reinforcements, supplies, and orders</a:t>
            </a:r>
          </a:p>
          <a:p>
            <a:pPr marL="285750" indent="-285750">
              <a:buFont typeface="Arial" panose="020B0604020202020204" pitchFamily="34" charset="0"/>
              <a:buChar char="•"/>
            </a:pPr>
            <a:endParaRPr lang="en-US" sz="2000" dirty="0">
              <a:solidFill>
                <a:schemeClr val="bg1"/>
              </a:solidFill>
              <a:latin typeface="Georgia Pro Semibold" panose="02040702050405020303" pitchFamily="18" charset="0"/>
            </a:endParaRPr>
          </a:p>
          <a:p>
            <a:pPr marL="285750" indent="-285750">
              <a:buFont typeface="Arial" panose="020B0604020202020204" pitchFamily="34" charset="0"/>
              <a:buChar char="•"/>
            </a:pPr>
            <a:r>
              <a:rPr lang="en-US" sz="2000" dirty="0">
                <a:solidFill>
                  <a:schemeClr val="bg1"/>
                </a:solidFill>
                <a:latin typeface="Georgia Pro Semibold" panose="02040702050405020303" pitchFamily="18" charset="0"/>
              </a:rPr>
              <a:t>Failure to maintain lines of communication result in forces getting isolated</a:t>
            </a:r>
          </a:p>
          <a:p>
            <a:pPr marL="285750" indent="-285750">
              <a:buFont typeface="Arial" panose="020B0604020202020204" pitchFamily="34" charset="0"/>
              <a:buChar char="•"/>
            </a:pPr>
            <a:endParaRPr lang="en-US" sz="2000" dirty="0">
              <a:solidFill>
                <a:schemeClr val="bg1"/>
              </a:solidFill>
              <a:latin typeface="Georgia Pro Semibold" panose="02040702050405020303" pitchFamily="18" charset="0"/>
            </a:endParaRPr>
          </a:p>
          <a:p>
            <a:pPr marL="285750" indent="-285750">
              <a:buFont typeface="Arial" panose="020B0604020202020204" pitchFamily="34" charset="0"/>
              <a:buChar char="•"/>
            </a:pPr>
            <a:r>
              <a:rPr lang="en-US" sz="2000" dirty="0">
                <a:solidFill>
                  <a:schemeClr val="bg1"/>
                </a:solidFill>
                <a:latin typeface="Georgia Pro Semibold" panose="02040702050405020303" pitchFamily="18" charset="0"/>
              </a:rPr>
              <a:t>Ex. “The Lost Battalion”</a:t>
            </a:r>
          </a:p>
        </p:txBody>
      </p:sp>
    </p:spTree>
    <p:extLst>
      <p:ext uri="{BB962C8B-B14F-4D97-AF65-F5344CB8AC3E}">
        <p14:creationId xmlns:p14="http://schemas.microsoft.com/office/powerpoint/2010/main" val="3818093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1050</Words>
  <Application>Microsoft Office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Calibri Light</vt:lpstr>
      <vt:lpstr>Georgia Pro Semibold</vt:lpstr>
      <vt:lpstr>Office Theme</vt:lpstr>
      <vt:lpstr>The AEF and Consolidation of Gains Operations During the Meuse-Argonne Offensive, 1918</vt:lpstr>
      <vt:lpstr>FM 3-0, Operations Consolidation of Gains</vt:lpstr>
      <vt:lpstr>FM 3-0 and the Meuse-Argonne Offensive</vt:lpstr>
      <vt:lpstr>The Offensive in Context</vt:lpstr>
      <vt:lpstr>PowerPoint Presentation</vt:lpstr>
      <vt:lpstr>Coordinating with Allies</vt:lpstr>
      <vt:lpstr>PowerPoint Presentation</vt:lpstr>
      <vt:lpstr>PowerPoint Presentation</vt:lpstr>
      <vt:lpstr>Transportation Operations</vt:lpstr>
      <vt:lpstr>Transportation Operations</vt:lpstr>
      <vt:lpstr>Siege of Montfaucon</vt:lpstr>
      <vt:lpstr>Victims of Their Success</vt:lpstr>
      <vt:lpstr>Mopping Up Operations</vt:lpstr>
      <vt:lpstr>Taking Prisoners</vt:lpstr>
      <vt:lpstr>Required Restructuring</vt:lpstr>
      <vt:lpstr>Medical Services &amp; “The Other Enemy”</vt:lpstr>
      <vt:lpstr>AEF Medical Adaptations</vt:lpstr>
      <vt:lpstr>PowerPoint Presentation</vt:lpstr>
      <vt:lpstr>Conclusions</vt:lpstr>
    </vt:vector>
  </TitlesOfParts>
  <Company>The University of North Carolina at Greensboro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AEF and Consolidation of Gains Operations During the Meuse-Argonne Offensive, 1918</dc:title>
  <dc:creator>Chris Davis</dc:creator>
  <cp:lastModifiedBy>Chris Lawrence</cp:lastModifiedBy>
  <cp:revision>16</cp:revision>
  <dcterms:created xsi:type="dcterms:W3CDTF">2022-09-21T23:26:50Z</dcterms:created>
  <dcterms:modified xsi:type="dcterms:W3CDTF">2022-10-24T15:58:55Z</dcterms:modified>
</cp:coreProperties>
</file>